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693400" cy="7562850"/>
  <p:notesSz cx="10693400" cy="75628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3256" y="1596603"/>
            <a:ext cx="7742854" cy="3671788"/>
          </a:xfrm>
        </p:spPr>
        <p:txBody>
          <a:bodyPr anchor="b"/>
          <a:lstStyle>
            <a:lvl1pPr>
              <a:defRPr sz="79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256" y="5268388"/>
            <a:ext cx="7742854" cy="94995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1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5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3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3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8" y="5293981"/>
            <a:ext cx="7742853" cy="624986"/>
          </a:xfrm>
        </p:spPr>
        <p:txBody>
          <a:bodyPr anchor="b">
            <a:normAutofit/>
          </a:bodyPr>
          <a:lstStyle>
            <a:lvl1pPr algn="l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3256" y="756285"/>
            <a:ext cx="7742854" cy="401484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7" y="5918967"/>
            <a:ext cx="7742852" cy="544455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83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6" y="1596602"/>
            <a:ext cx="7742854" cy="2184823"/>
          </a:xfrm>
        </p:spPr>
        <p:txBody>
          <a:bodyPr/>
          <a:lstStyle>
            <a:lvl1pPr>
              <a:defRPr sz="52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6" y="4033520"/>
            <a:ext cx="7742854" cy="2604982"/>
          </a:xfrm>
        </p:spPr>
        <p:txBody>
          <a:bodyPr anchor="ctr">
            <a:normAutofit/>
          </a:bodyPr>
          <a:lstStyle>
            <a:lvl1pPr marL="0" indent="0">
              <a:buNone/>
              <a:defRPr sz="1985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1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593" y="1596602"/>
            <a:ext cx="7017893" cy="2562165"/>
          </a:xfrm>
        </p:spPr>
        <p:txBody>
          <a:bodyPr/>
          <a:lstStyle>
            <a:lvl1pPr>
              <a:defRPr sz="52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693563" y="4158767"/>
            <a:ext cx="6386522" cy="37734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544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6" y="4797808"/>
            <a:ext cx="7742854" cy="1848697"/>
          </a:xfrm>
        </p:spPr>
        <p:txBody>
          <a:bodyPr anchor="ctr">
            <a:normAutofit/>
          </a:bodyPr>
          <a:lstStyle>
            <a:lvl1pPr marL="0" indent="0">
              <a:buNone/>
              <a:defRPr sz="1985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788086" y="1071076"/>
            <a:ext cx="703527" cy="216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454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85749" y="2882426"/>
            <a:ext cx="703527" cy="216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3454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034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5" y="3445300"/>
            <a:ext cx="7742855" cy="1823090"/>
          </a:xfrm>
        </p:spPr>
        <p:txBody>
          <a:bodyPr anchor="b"/>
          <a:lstStyle>
            <a:lvl1pPr algn="l">
              <a:defRPr sz="441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6" y="5268390"/>
            <a:ext cx="7742854" cy="948830"/>
          </a:xfrm>
        </p:spPr>
        <p:txBody>
          <a:bodyPr anchor="t"/>
          <a:lstStyle>
            <a:lvl1pPr marL="0" indent="0" algn="l">
              <a:buNone/>
              <a:defRPr sz="2206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458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293" y="2184823"/>
            <a:ext cx="2585320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72414" y="2941108"/>
            <a:ext cx="2568198" cy="3958242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7181" y="2184823"/>
            <a:ext cx="2575998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97922" y="2941108"/>
            <a:ext cx="2585257" cy="3958242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50583" y="2184823"/>
            <a:ext cx="2572378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250583" y="2941108"/>
            <a:ext cx="2572378" cy="3958242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68988" y="2352887"/>
            <a:ext cx="0" cy="436964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08043" y="2352887"/>
            <a:ext cx="0" cy="437458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639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6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2414" y="4687852"/>
            <a:ext cx="2579341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72414" y="2436919"/>
            <a:ext cx="2579341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72414" y="5323343"/>
            <a:ext cx="2579341" cy="726939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2196" y="4687852"/>
            <a:ext cx="2570984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12194" y="2436919"/>
            <a:ext cx="2570984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008" y="5323342"/>
            <a:ext cx="2574389" cy="726939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50583" y="4687852"/>
            <a:ext cx="2572378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250582" y="2436919"/>
            <a:ext cx="2572378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250476" y="5323339"/>
            <a:ext cx="2575784" cy="726939"/>
          </a:xfrm>
        </p:spPr>
        <p:txBody>
          <a:bodyPr anchor="t"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68988" y="2352887"/>
            <a:ext cx="0" cy="436964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08043" y="2352887"/>
            <a:ext cx="0" cy="4374589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112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135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5385" y="474431"/>
            <a:ext cx="1537577" cy="6424921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2414" y="852673"/>
            <a:ext cx="6512416" cy="60466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89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90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8" y="3155857"/>
            <a:ext cx="7742853" cy="2112533"/>
          </a:xfrm>
        </p:spPr>
        <p:txBody>
          <a:bodyPr anchor="b"/>
          <a:lstStyle>
            <a:lvl1pPr algn="l">
              <a:defRPr sz="441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6" y="5268390"/>
            <a:ext cx="7742854" cy="948830"/>
          </a:xfrm>
        </p:spPr>
        <p:txBody>
          <a:bodyPr anchor="t"/>
          <a:lstStyle>
            <a:lvl1pPr marL="0" indent="0" algn="l">
              <a:buNone/>
              <a:defRPr sz="2206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55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7950" y="2272358"/>
            <a:ext cx="3856960" cy="4626994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0755" y="2267414"/>
            <a:ext cx="3856962" cy="4631937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6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949" y="2100792"/>
            <a:ext cx="3856959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950" y="2773045"/>
            <a:ext cx="3856960" cy="4126306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0756" y="2100792"/>
            <a:ext cx="3856960" cy="635489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0756" y="2773045"/>
            <a:ext cx="3856960" cy="4126306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764"/>
            </a:lvl2pPr>
            <a:lvl3pPr>
              <a:defRPr sz="1544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315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12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70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5" y="1596602"/>
            <a:ext cx="2983793" cy="1596602"/>
          </a:xfrm>
        </p:spPr>
        <p:txBody>
          <a:bodyPr anchor="b"/>
          <a:lstStyle>
            <a:lvl1pPr algn="l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601" y="1596602"/>
            <a:ext cx="4558510" cy="5041900"/>
          </a:xfrm>
        </p:spPr>
        <p:txBody>
          <a:bodyPr anchor="ctr">
            <a:normAutofit/>
          </a:bodyPr>
          <a:lstStyle>
            <a:lvl1pPr>
              <a:defRPr sz="2206"/>
            </a:lvl1pPr>
            <a:lvl2pPr>
              <a:defRPr sz="1985"/>
            </a:lvl2pPr>
            <a:lvl3pPr>
              <a:defRPr sz="1764"/>
            </a:lvl3pPr>
            <a:lvl4pPr>
              <a:defRPr sz="1544"/>
            </a:lvl4pPr>
            <a:lvl5pPr>
              <a:defRPr sz="1544"/>
            </a:lvl5pPr>
            <a:lvl6pPr>
              <a:defRPr sz="1544"/>
            </a:lvl6pPr>
            <a:lvl7pPr>
              <a:defRPr sz="1544"/>
            </a:lvl7pPr>
            <a:lvl8pPr>
              <a:defRPr sz="1544"/>
            </a:lvl8pPr>
            <a:lvl9pPr>
              <a:defRPr sz="15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5" y="3450902"/>
            <a:ext cx="2983793" cy="3193202"/>
          </a:xfrm>
        </p:spPr>
        <p:txBody>
          <a:bodyPr/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8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337" y="2044762"/>
            <a:ext cx="4468066" cy="1736663"/>
          </a:xfrm>
        </p:spPr>
        <p:txBody>
          <a:bodyPr anchor="b">
            <a:normAutofit/>
          </a:bodyPr>
          <a:lstStyle>
            <a:lvl1pPr algn="l">
              <a:defRPr sz="397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919" y="1260475"/>
            <a:ext cx="2807748" cy="50419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5" y="4033520"/>
            <a:ext cx="4461112" cy="1512570"/>
          </a:xfrm>
        </p:spPr>
        <p:txBody>
          <a:bodyPr>
            <a:normAutofit/>
          </a:bodyPr>
          <a:lstStyle>
            <a:lvl1pPr marL="0" indent="0">
              <a:buNone/>
              <a:defRPr sz="1544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42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7366836" y="1848697"/>
            <a:ext cx="3297132" cy="310917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6653942" y="-504190"/>
            <a:ext cx="1871345" cy="176466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7366836" y="6722533"/>
            <a:ext cx="1158452" cy="109241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80081" y="2941108"/>
            <a:ext cx="4901142" cy="462174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982086" y="3193203"/>
            <a:ext cx="2762462" cy="260498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6841" y="499248"/>
            <a:ext cx="8250875" cy="1544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949" y="2263921"/>
            <a:ext cx="7848906" cy="4626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8797994" y="2009107"/>
            <a:ext cx="1092411" cy="2674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13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418199" y="3591151"/>
            <a:ext cx="4256496" cy="267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13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082410" y="326132"/>
            <a:ext cx="735362" cy="8465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08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171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504208" rtl="0" eaLnBrk="1" latinLnBrk="0" hangingPunct="1">
        <a:spcBef>
          <a:spcPct val="0"/>
        </a:spcBef>
        <a:buNone/>
        <a:defRPr sz="463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8157" indent="-378157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206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19338" indent="-315131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85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260522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64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764730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268938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773147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277355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781564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285772" indent="-252104" algn="l" defTabSz="504208" rtl="0" eaLnBrk="1" latinLnBrk="0" hangingPunct="1">
        <a:spcBef>
          <a:spcPts val="110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44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08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417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625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35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1043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5252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460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669" algn="l" defTabSz="504208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FC6158-37A9-4B4A-9D86-563DD0D7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40" y="2028825"/>
            <a:ext cx="6007423" cy="3148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BAD0E-F6EA-4986-BA7A-31C6BE0FCA0C}"/>
              </a:ext>
            </a:extLst>
          </p:cNvPr>
          <p:cNvSpPr txBox="1"/>
          <p:nvPr/>
        </p:nvSpPr>
        <p:spPr>
          <a:xfrm>
            <a:off x="3746500" y="5534025"/>
            <a:ext cx="5791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Battle of the Neighborhoods </a:t>
            </a:r>
          </a:p>
          <a:p>
            <a:r>
              <a:rPr lang="en-US" dirty="0"/>
              <a:t>ABC Company Ltd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221736" y="1301496"/>
              <a:ext cx="358292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69252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6315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48143" y="1321308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5">
                  <a:moveTo>
                    <a:pt x="214884" y="216408"/>
                  </a:moveTo>
                  <a:lnTo>
                    <a:pt x="0" y="216408"/>
                  </a:lnTo>
                  <a:lnTo>
                    <a:pt x="0" y="163068"/>
                  </a:lnTo>
                  <a:lnTo>
                    <a:pt x="131064" y="0"/>
                  </a:lnTo>
                  <a:lnTo>
                    <a:pt x="188976" y="0"/>
                  </a:lnTo>
                  <a:lnTo>
                    <a:pt x="188976" y="71628"/>
                  </a:lnTo>
                  <a:lnTo>
                    <a:pt x="124968" y="71628"/>
                  </a:lnTo>
                  <a:lnTo>
                    <a:pt x="51816" y="164592"/>
                  </a:lnTo>
                  <a:lnTo>
                    <a:pt x="214884" y="164592"/>
                  </a:lnTo>
                  <a:lnTo>
                    <a:pt x="214884" y="216408"/>
                  </a:lnTo>
                  <a:close/>
                </a:path>
                <a:path w="215265" h="285115">
                  <a:moveTo>
                    <a:pt x="188976" y="164592"/>
                  </a:moveTo>
                  <a:lnTo>
                    <a:pt x="126492" y="164592"/>
                  </a:lnTo>
                  <a:lnTo>
                    <a:pt x="126492" y="71628"/>
                  </a:lnTo>
                  <a:lnTo>
                    <a:pt x="188976" y="71628"/>
                  </a:lnTo>
                  <a:lnTo>
                    <a:pt x="188976" y="164592"/>
                  </a:lnTo>
                  <a:close/>
                </a:path>
                <a:path w="215265" h="285115">
                  <a:moveTo>
                    <a:pt x="188976" y="284988"/>
                  </a:moveTo>
                  <a:lnTo>
                    <a:pt x="126492" y="284988"/>
                  </a:lnTo>
                  <a:lnTo>
                    <a:pt x="126492" y="216408"/>
                  </a:lnTo>
                  <a:lnTo>
                    <a:pt x="188976" y="216408"/>
                  </a:lnTo>
                  <a:lnTo>
                    <a:pt x="188976" y="28498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40523" y="1313688"/>
              <a:ext cx="230504" cy="299085"/>
            </a:xfrm>
            <a:custGeom>
              <a:avLst/>
              <a:gdLst/>
              <a:ahLst/>
              <a:cxnLst/>
              <a:rect l="l" t="t" r="r" b="b"/>
              <a:pathLst>
                <a:path w="230504" h="299084">
                  <a:moveTo>
                    <a:pt x="126492" y="230124"/>
                  </a:moveTo>
                  <a:lnTo>
                    <a:pt x="3048" y="230124"/>
                  </a:lnTo>
                  <a:lnTo>
                    <a:pt x="0" y="227076"/>
                  </a:lnTo>
                  <a:lnTo>
                    <a:pt x="0" y="167640"/>
                  </a:lnTo>
                  <a:lnTo>
                    <a:pt x="1524" y="167640"/>
                  </a:lnTo>
                  <a:lnTo>
                    <a:pt x="132588" y="3048"/>
                  </a:lnTo>
                  <a:lnTo>
                    <a:pt x="135636" y="0"/>
                  </a:lnTo>
                  <a:lnTo>
                    <a:pt x="199644" y="0"/>
                  </a:lnTo>
                  <a:lnTo>
                    <a:pt x="202692" y="3048"/>
                  </a:lnTo>
                  <a:lnTo>
                    <a:pt x="202692" y="7620"/>
                  </a:lnTo>
                  <a:lnTo>
                    <a:pt x="188976" y="7620"/>
                  </a:lnTo>
                  <a:lnTo>
                    <a:pt x="188976" y="12192"/>
                  </a:lnTo>
                  <a:lnTo>
                    <a:pt x="143256" y="12192"/>
                  </a:lnTo>
                  <a:lnTo>
                    <a:pt x="138684" y="13716"/>
                  </a:lnTo>
                  <a:lnTo>
                    <a:pt x="142031" y="13716"/>
                  </a:lnTo>
                  <a:lnTo>
                    <a:pt x="15866" y="170688"/>
                  </a:lnTo>
                  <a:lnTo>
                    <a:pt x="13716" y="170688"/>
                  </a:lnTo>
                  <a:lnTo>
                    <a:pt x="12192" y="175260"/>
                  </a:lnTo>
                  <a:lnTo>
                    <a:pt x="13716" y="175260"/>
                  </a:lnTo>
                  <a:lnTo>
                    <a:pt x="13716" y="216408"/>
                  </a:lnTo>
                  <a:lnTo>
                    <a:pt x="7620" y="216408"/>
                  </a:lnTo>
                  <a:lnTo>
                    <a:pt x="13716" y="224028"/>
                  </a:lnTo>
                  <a:lnTo>
                    <a:pt x="126492" y="224028"/>
                  </a:lnTo>
                  <a:lnTo>
                    <a:pt x="126492" y="230124"/>
                  </a:lnTo>
                  <a:close/>
                </a:path>
                <a:path w="230504" h="299084">
                  <a:moveTo>
                    <a:pt x="216408" y="178308"/>
                  </a:moveTo>
                  <a:lnTo>
                    <a:pt x="192024" y="178308"/>
                  </a:lnTo>
                  <a:lnTo>
                    <a:pt x="188976" y="175260"/>
                  </a:lnTo>
                  <a:lnTo>
                    <a:pt x="188976" y="7620"/>
                  </a:lnTo>
                  <a:lnTo>
                    <a:pt x="196596" y="13716"/>
                  </a:lnTo>
                  <a:lnTo>
                    <a:pt x="202692" y="13716"/>
                  </a:lnTo>
                  <a:lnTo>
                    <a:pt x="202692" y="164592"/>
                  </a:lnTo>
                  <a:lnTo>
                    <a:pt x="196596" y="164592"/>
                  </a:lnTo>
                  <a:lnTo>
                    <a:pt x="202692" y="172212"/>
                  </a:lnTo>
                  <a:lnTo>
                    <a:pt x="216408" y="172212"/>
                  </a:lnTo>
                  <a:lnTo>
                    <a:pt x="216408" y="178308"/>
                  </a:lnTo>
                  <a:close/>
                </a:path>
                <a:path w="230504" h="299084">
                  <a:moveTo>
                    <a:pt x="202692" y="13716"/>
                  </a:moveTo>
                  <a:lnTo>
                    <a:pt x="196596" y="13716"/>
                  </a:lnTo>
                  <a:lnTo>
                    <a:pt x="188976" y="7620"/>
                  </a:lnTo>
                  <a:lnTo>
                    <a:pt x="202692" y="7620"/>
                  </a:lnTo>
                  <a:lnTo>
                    <a:pt x="202692" y="13716"/>
                  </a:lnTo>
                  <a:close/>
                </a:path>
                <a:path w="230504" h="299084">
                  <a:moveTo>
                    <a:pt x="142031" y="13716"/>
                  </a:moveTo>
                  <a:lnTo>
                    <a:pt x="138684" y="13716"/>
                  </a:lnTo>
                  <a:lnTo>
                    <a:pt x="143256" y="12192"/>
                  </a:lnTo>
                  <a:lnTo>
                    <a:pt x="142031" y="13716"/>
                  </a:lnTo>
                  <a:close/>
                </a:path>
                <a:path w="230504" h="299084">
                  <a:moveTo>
                    <a:pt x="188976" y="13716"/>
                  </a:moveTo>
                  <a:lnTo>
                    <a:pt x="142031" y="13716"/>
                  </a:lnTo>
                  <a:lnTo>
                    <a:pt x="143256" y="12192"/>
                  </a:lnTo>
                  <a:lnTo>
                    <a:pt x="188976" y="12192"/>
                  </a:lnTo>
                  <a:lnTo>
                    <a:pt x="188976" y="13716"/>
                  </a:lnTo>
                  <a:close/>
                </a:path>
                <a:path w="230504" h="299084">
                  <a:moveTo>
                    <a:pt x="137160" y="178308"/>
                  </a:moveTo>
                  <a:lnTo>
                    <a:pt x="56388" y="178308"/>
                  </a:lnTo>
                  <a:lnTo>
                    <a:pt x="53340" y="175260"/>
                  </a:lnTo>
                  <a:lnTo>
                    <a:pt x="51816" y="172212"/>
                  </a:lnTo>
                  <a:lnTo>
                    <a:pt x="51816" y="169164"/>
                  </a:lnTo>
                  <a:lnTo>
                    <a:pt x="53340" y="167640"/>
                  </a:lnTo>
                  <a:lnTo>
                    <a:pt x="126492" y="74676"/>
                  </a:lnTo>
                  <a:lnTo>
                    <a:pt x="128016" y="73152"/>
                  </a:lnTo>
                  <a:lnTo>
                    <a:pt x="131064" y="71628"/>
                  </a:lnTo>
                  <a:lnTo>
                    <a:pt x="137160" y="71628"/>
                  </a:lnTo>
                  <a:lnTo>
                    <a:pt x="140208" y="74676"/>
                  </a:lnTo>
                  <a:lnTo>
                    <a:pt x="140208" y="79248"/>
                  </a:lnTo>
                  <a:lnTo>
                    <a:pt x="126492" y="79248"/>
                  </a:lnTo>
                  <a:lnTo>
                    <a:pt x="126492" y="97722"/>
                  </a:lnTo>
                  <a:lnTo>
                    <a:pt x="73643" y="164592"/>
                  </a:lnTo>
                  <a:lnTo>
                    <a:pt x="59436" y="164592"/>
                  </a:lnTo>
                  <a:lnTo>
                    <a:pt x="64008" y="176784"/>
                  </a:lnTo>
                  <a:lnTo>
                    <a:pt x="138684" y="176784"/>
                  </a:lnTo>
                  <a:lnTo>
                    <a:pt x="137160" y="178308"/>
                  </a:lnTo>
                  <a:close/>
                </a:path>
                <a:path w="230504" h="299084">
                  <a:moveTo>
                    <a:pt x="126492" y="97722"/>
                  </a:moveTo>
                  <a:lnTo>
                    <a:pt x="126492" y="79248"/>
                  </a:lnTo>
                  <a:lnTo>
                    <a:pt x="133525" y="84875"/>
                  </a:lnTo>
                  <a:lnTo>
                    <a:pt x="132588" y="85344"/>
                  </a:lnTo>
                  <a:lnTo>
                    <a:pt x="136275" y="85344"/>
                  </a:lnTo>
                  <a:lnTo>
                    <a:pt x="126492" y="97722"/>
                  </a:lnTo>
                  <a:close/>
                </a:path>
                <a:path w="230504" h="299084">
                  <a:moveTo>
                    <a:pt x="133525" y="84875"/>
                  </a:moveTo>
                  <a:lnTo>
                    <a:pt x="126492" y="79248"/>
                  </a:lnTo>
                  <a:lnTo>
                    <a:pt x="140208" y="79248"/>
                  </a:lnTo>
                  <a:lnTo>
                    <a:pt x="140208" y="82296"/>
                  </a:lnTo>
                  <a:lnTo>
                    <a:pt x="138684" y="82296"/>
                  </a:lnTo>
                  <a:lnTo>
                    <a:pt x="133525" y="84875"/>
                  </a:lnTo>
                  <a:close/>
                </a:path>
                <a:path w="230504" h="299084">
                  <a:moveTo>
                    <a:pt x="136275" y="85344"/>
                  </a:moveTo>
                  <a:lnTo>
                    <a:pt x="134112" y="85344"/>
                  </a:lnTo>
                  <a:lnTo>
                    <a:pt x="133525" y="84875"/>
                  </a:lnTo>
                  <a:lnTo>
                    <a:pt x="138684" y="82296"/>
                  </a:lnTo>
                  <a:lnTo>
                    <a:pt x="136275" y="85344"/>
                  </a:lnTo>
                  <a:close/>
                </a:path>
                <a:path w="230504" h="299084">
                  <a:moveTo>
                    <a:pt x="126492" y="172212"/>
                  </a:moveTo>
                  <a:lnTo>
                    <a:pt x="126492" y="97722"/>
                  </a:lnTo>
                  <a:lnTo>
                    <a:pt x="138684" y="82296"/>
                  </a:lnTo>
                  <a:lnTo>
                    <a:pt x="140208" y="82296"/>
                  </a:lnTo>
                  <a:lnTo>
                    <a:pt x="140208" y="164592"/>
                  </a:lnTo>
                  <a:lnTo>
                    <a:pt x="134112" y="164592"/>
                  </a:lnTo>
                  <a:lnTo>
                    <a:pt x="126492" y="172212"/>
                  </a:lnTo>
                  <a:close/>
                </a:path>
                <a:path w="230504" h="299084">
                  <a:moveTo>
                    <a:pt x="134112" y="85344"/>
                  </a:moveTo>
                  <a:lnTo>
                    <a:pt x="132588" y="85344"/>
                  </a:lnTo>
                  <a:lnTo>
                    <a:pt x="133525" y="84875"/>
                  </a:lnTo>
                  <a:lnTo>
                    <a:pt x="134112" y="85344"/>
                  </a:lnTo>
                  <a:close/>
                </a:path>
                <a:path w="230504" h="299084">
                  <a:moveTo>
                    <a:pt x="64008" y="176784"/>
                  </a:moveTo>
                  <a:lnTo>
                    <a:pt x="59436" y="164592"/>
                  </a:lnTo>
                  <a:lnTo>
                    <a:pt x="73643" y="164592"/>
                  </a:lnTo>
                  <a:lnTo>
                    <a:pt x="64008" y="176784"/>
                  </a:lnTo>
                  <a:close/>
                </a:path>
                <a:path w="230504" h="299084">
                  <a:moveTo>
                    <a:pt x="138684" y="176784"/>
                  </a:moveTo>
                  <a:lnTo>
                    <a:pt x="64008" y="176784"/>
                  </a:lnTo>
                  <a:lnTo>
                    <a:pt x="73643" y="164592"/>
                  </a:lnTo>
                  <a:lnTo>
                    <a:pt x="126492" y="164592"/>
                  </a:lnTo>
                  <a:lnTo>
                    <a:pt x="126492" y="172212"/>
                  </a:lnTo>
                  <a:lnTo>
                    <a:pt x="140208" y="172212"/>
                  </a:lnTo>
                  <a:lnTo>
                    <a:pt x="140208" y="175260"/>
                  </a:lnTo>
                  <a:lnTo>
                    <a:pt x="138684" y="176784"/>
                  </a:lnTo>
                  <a:close/>
                </a:path>
                <a:path w="230504" h="299084">
                  <a:moveTo>
                    <a:pt x="140208" y="172212"/>
                  </a:moveTo>
                  <a:lnTo>
                    <a:pt x="126492" y="172212"/>
                  </a:lnTo>
                  <a:lnTo>
                    <a:pt x="134112" y="164592"/>
                  </a:lnTo>
                  <a:lnTo>
                    <a:pt x="140208" y="164592"/>
                  </a:lnTo>
                  <a:lnTo>
                    <a:pt x="140208" y="172212"/>
                  </a:lnTo>
                  <a:close/>
                </a:path>
                <a:path w="230504" h="299084">
                  <a:moveTo>
                    <a:pt x="202692" y="172212"/>
                  </a:moveTo>
                  <a:lnTo>
                    <a:pt x="196596" y="164592"/>
                  </a:lnTo>
                  <a:lnTo>
                    <a:pt x="202692" y="164592"/>
                  </a:lnTo>
                  <a:lnTo>
                    <a:pt x="202692" y="172212"/>
                  </a:lnTo>
                  <a:close/>
                </a:path>
                <a:path w="230504" h="299084">
                  <a:moveTo>
                    <a:pt x="230124" y="178308"/>
                  </a:moveTo>
                  <a:lnTo>
                    <a:pt x="222504" y="178308"/>
                  </a:lnTo>
                  <a:lnTo>
                    <a:pt x="216408" y="172212"/>
                  </a:lnTo>
                  <a:lnTo>
                    <a:pt x="202692" y="172212"/>
                  </a:lnTo>
                  <a:lnTo>
                    <a:pt x="202692" y="164592"/>
                  </a:lnTo>
                  <a:lnTo>
                    <a:pt x="227076" y="164592"/>
                  </a:lnTo>
                  <a:lnTo>
                    <a:pt x="230124" y="167640"/>
                  </a:lnTo>
                  <a:lnTo>
                    <a:pt x="230124" y="178308"/>
                  </a:lnTo>
                  <a:close/>
                </a:path>
                <a:path w="230504" h="299084">
                  <a:moveTo>
                    <a:pt x="12192" y="175260"/>
                  </a:moveTo>
                  <a:lnTo>
                    <a:pt x="13716" y="170688"/>
                  </a:lnTo>
                  <a:lnTo>
                    <a:pt x="13716" y="173363"/>
                  </a:lnTo>
                  <a:lnTo>
                    <a:pt x="12192" y="175260"/>
                  </a:lnTo>
                  <a:close/>
                </a:path>
                <a:path w="230504" h="299084">
                  <a:moveTo>
                    <a:pt x="13716" y="173363"/>
                  </a:moveTo>
                  <a:lnTo>
                    <a:pt x="13716" y="170688"/>
                  </a:lnTo>
                  <a:lnTo>
                    <a:pt x="15866" y="170688"/>
                  </a:lnTo>
                  <a:lnTo>
                    <a:pt x="13716" y="173363"/>
                  </a:lnTo>
                  <a:close/>
                </a:path>
                <a:path w="230504" h="299084">
                  <a:moveTo>
                    <a:pt x="216408" y="224028"/>
                  </a:moveTo>
                  <a:lnTo>
                    <a:pt x="216408" y="172212"/>
                  </a:lnTo>
                  <a:lnTo>
                    <a:pt x="222504" y="178308"/>
                  </a:lnTo>
                  <a:lnTo>
                    <a:pt x="230124" y="178308"/>
                  </a:lnTo>
                  <a:lnTo>
                    <a:pt x="230124" y="216408"/>
                  </a:lnTo>
                  <a:lnTo>
                    <a:pt x="222504" y="216408"/>
                  </a:lnTo>
                  <a:lnTo>
                    <a:pt x="216408" y="224028"/>
                  </a:lnTo>
                  <a:close/>
                </a:path>
                <a:path w="230504" h="299084">
                  <a:moveTo>
                    <a:pt x="13716" y="175260"/>
                  </a:moveTo>
                  <a:lnTo>
                    <a:pt x="12192" y="175260"/>
                  </a:lnTo>
                  <a:lnTo>
                    <a:pt x="13716" y="173363"/>
                  </a:lnTo>
                  <a:lnTo>
                    <a:pt x="13716" y="175260"/>
                  </a:lnTo>
                  <a:close/>
                </a:path>
                <a:path w="230504" h="299084">
                  <a:moveTo>
                    <a:pt x="13716" y="224028"/>
                  </a:moveTo>
                  <a:lnTo>
                    <a:pt x="7620" y="216408"/>
                  </a:lnTo>
                  <a:lnTo>
                    <a:pt x="13716" y="216408"/>
                  </a:lnTo>
                  <a:lnTo>
                    <a:pt x="13716" y="224028"/>
                  </a:lnTo>
                  <a:close/>
                </a:path>
                <a:path w="230504" h="299084">
                  <a:moveTo>
                    <a:pt x="140208" y="230124"/>
                  </a:moveTo>
                  <a:lnTo>
                    <a:pt x="134112" y="230124"/>
                  </a:lnTo>
                  <a:lnTo>
                    <a:pt x="126492" y="224028"/>
                  </a:lnTo>
                  <a:lnTo>
                    <a:pt x="13716" y="224028"/>
                  </a:lnTo>
                  <a:lnTo>
                    <a:pt x="13716" y="216408"/>
                  </a:lnTo>
                  <a:lnTo>
                    <a:pt x="137160" y="216408"/>
                  </a:lnTo>
                  <a:lnTo>
                    <a:pt x="140208" y="220980"/>
                  </a:lnTo>
                  <a:lnTo>
                    <a:pt x="140208" y="230124"/>
                  </a:lnTo>
                  <a:close/>
                </a:path>
                <a:path w="230504" h="299084">
                  <a:moveTo>
                    <a:pt x="188976" y="292608"/>
                  </a:moveTo>
                  <a:lnTo>
                    <a:pt x="188976" y="220980"/>
                  </a:lnTo>
                  <a:lnTo>
                    <a:pt x="192024" y="216408"/>
                  </a:lnTo>
                  <a:lnTo>
                    <a:pt x="216408" y="216408"/>
                  </a:lnTo>
                  <a:lnTo>
                    <a:pt x="216408" y="224028"/>
                  </a:lnTo>
                  <a:lnTo>
                    <a:pt x="202692" y="224028"/>
                  </a:lnTo>
                  <a:lnTo>
                    <a:pt x="196596" y="230124"/>
                  </a:lnTo>
                  <a:lnTo>
                    <a:pt x="202692" y="230124"/>
                  </a:lnTo>
                  <a:lnTo>
                    <a:pt x="202692" y="284988"/>
                  </a:lnTo>
                  <a:lnTo>
                    <a:pt x="196596" y="284988"/>
                  </a:lnTo>
                  <a:lnTo>
                    <a:pt x="188976" y="292608"/>
                  </a:lnTo>
                  <a:close/>
                </a:path>
                <a:path w="230504" h="299084">
                  <a:moveTo>
                    <a:pt x="227076" y="230124"/>
                  </a:moveTo>
                  <a:lnTo>
                    <a:pt x="202692" y="230124"/>
                  </a:lnTo>
                  <a:lnTo>
                    <a:pt x="202692" y="224028"/>
                  </a:lnTo>
                  <a:lnTo>
                    <a:pt x="216408" y="224028"/>
                  </a:lnTo>
                  <a:lnTo>
                    <a:pt x="222504" y="216408"/>
                  </a:lnTo>
                  <a:lnTo>
                    <a:pt x="230124" y="216408"/>
                  </a:lnTo>
                  <a:lnTo>
                    <a:pt x="230124" y="227076"/>
                  </a:lnTo>
                  <a:lnTo>
                    <a:pt x="227076" y="230124"/>
                  </a:lnTo>
                  <a:close/>
                </a:path>
                <a:path w="230504" h="299084">
                  <a:moveTo>
                    <a:pt x="199644" y="298704"/>
                  </a:moveTo>
                  <a:lnTo>
                    <a:pt x="129540" y="298704"/>
                  </a:lnTo>
                  <a:lnTo>
                    <a:pt x="126492" y="295656"/>
                  </a:lnTo>
                  <a:lnTo>
                    <a:pt x="126492" y="224028"/>
                  </a:lnTo>
                  <a:lnTo>
                    <a:pt x="134112" y="230124"/>
                  </a:lnTo>
                  <a:lnTo>
                    <a:pt x="140208" y="230124"/>
                  </a:lnTo>
                  <a:lnTo>
                    <a:pt x="140208" y="284988"/>
                  </a:lnTo>
                  <a:lnTo>
                    <a:pt x="134112" y="284988"/>
                  </a:lnTo>
                  <a:lnTo>
                    <a:pt x="140208" y="292608"/>
                  </a:lnTo>
                  <a:lnTo>
                    <a:pt x="202692" y="292608"/>
                  </a:lnTo>
                  <a:lnTo>
                    <a:pt x="202692" y="295656"/>
                  </a:lnTo>
                  <a:lnTo>
                    <a:pt x="199644" y="298704"/>
                  </a:lnTo>
                  <a:close/>
                </a:path>
                <a:path w="230504" h="299084">
                  <a:moveTo>
                    <a:pt x="202692" y="230124"/>
                  </a:moveTo>
                  <a:lnTo>
                    <a:pt x="196596" y="230124"/>
                  </a:lnTo>
                  <a:lnTo>
                    <a:pt x="202692" y="224028"/>
                  </a:lnTo>
                  <a:lnTo>
                    <a:pt x="202692" y="230124"/>
                  </a:lnTo>
                  <a:close/>
                </a:path>
                <a:path w="230504" h="299084">
                  <a:moveTo>
                    <a:pt x="140208" y="292608"/>
                  </a:moveTo>
                  <a:lnTo>
                    <a:pt x="134112" y="284988"/>
                  </a:lnTo>
                  <a:lnTo>
                    <a:pt x="140208" y="284988"/>
                  </a:lnTo>
                  <a:lnTo>
                    <a:pt x="140208" y="292608"/>
                  </a:lnTo>
                  <a:close/>
                </a:path>
                <a:path w="230504" h="299084">
                  <a:moveTo>
                    <a:pt x="188976" y="292608"/>
                  </a:moveTo>
                  <a:lnTo>
                    <a:pt x="140208" y="292608"/>
                  </a:lnTo>
                  <a:lnTo>
                    <a:pt x="140208" y="284988"/>
                  </a:lnTo>
                  <a:lnTo>
                    <a:pt x="188976" y="284988"/>
                  </a:lnTo>
                  <a:lnTo>
                    <a:pt x="188976" y="292608"/>
                  </a:lnTo>
                  <a:close/>
                </a:path>
                <a:path w="230504" h="299084">
                  <a:moveTo>
                    <a:pt x="202692" y="292608"/>
                  </a:moveTo>
                  <a:lnTo>
                    <a:pt x="188976" y="292608"/>
                  </a:lnTo>
                  <a:lnTo>
                    <a:pt x="196596" y="284988"/>
                  </a:lnTo>
                  <a:lnTo>
                    <a:pt x="202692" y="284988"/>
                  </a:lnTo>
                  <a:lnTo>
                    <a:pt x="202692" y="29260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10170" y="1908239"/>
            <a:ext cx="8047355" cy="17303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from</a:t>
            </a:r>
            <a:r>
              <a:rPr sz="2000" spc="1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foursquare.com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800"/>
              </a:lnSpc>
              <a:spcBef>
                <a:spcPts val="484"/>
              </a:spcBef>
            </a:pP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Newyork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geographical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coordinates </a:t>
            </a:r>
            <a:r>
              <a:rPr sz="2000" spc="-1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spc="-35" dirty="0">
                <a:solidFill>
                  <a:srgbClr val="DFE6CF"/>
                </a:solidFill>
                <a:latin typeface="Arial"/>
                <a:cs typeface="Arial"/>
              </a:rPr>
              <a:t>will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be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utilized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input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Foursquare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API,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that </a:t>
            </a:r>
            <a:r>
              <a:rPr sz="2000" spc="-35" dirty="0">
                <a:solidFill>
                  <a:srgbClr val="DFE6CF"/>
                </a:solidFill>
                <a:latin typeface="Arial"/>
                <a:cs typeface="Arial"/>
              </a:rPr>
              <a:t>will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be leveraged to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provision </a:t>
            </a:r>
            <a:r>
              <a:rPr sz="2000" spc="-200" dirty="0">
                <a:solidFill>
                  <a:srgbClr val="DFE6CF"/>
                </a:solidFill>
                <a:latin typeface="Arial"/>
                <a:cs typeface="Arial"/>
              </a:rPr>
              <a:t>venues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information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each 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neighborhood.We </a:t>
            </a:r>
            <a:r>
              <a:rPr sz="2000" spc="-30" dirty="0">
                <a:solidFill>
                  <a:srgbClr val="DFE6CF"/>
                </a:solidFill>
                <a:latin typeface="Arial"/>
                <a:cs typeface="Arial"/>
              </a:rPr>
              <a:t>will </a:t>
            </a:r>
            <a:r>
              <a:rPr sz="2000" spc="-229" dirty="0">
                <a:solidFill>
                  <a:srgbClr val="DFE6CF"/>
                </a:solidFill>
                <a:latin typeface="Arial"/>
                <a:cs typeface="Arial"/>
              </a:rPr>
              <a:t>use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Foursquare </a:t>
            </a:r>
            <a:r>
              <a:rPr sz="2000" spc="-190" dirty="0">
                <a:solidFill>
                  <a:srgbClr val="DFE6CF"/>
                </a:solidFill>
                <a:latin typeface="Arial"/>
                <a:cs typeface="Arial"/>
              </a:rPr>
              <a:t>API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explore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neighborhoods in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City. </a:t>
            </a:r>
            <a:r>
              <a:rPr sz="2000" spc="-229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below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image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Foursquare </a:t>
            </a:r>
            <a:r>
              <a:rPr sz="2000" spc="-190" dirty="0">
                <a:solidFill>
                  <a:srgbClr val="DFE6CF"/>
                </a:solidFill>
                <a:latin typeface="Arial"/>
                <a:cs typeface="Arial"/>
              </a:rPr>
              <a:t>API</a:t>
            </a:r>
            <a:r>
              <a:rPr sz="2000" spc="-18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DFE6CF"/>
                </a:solidFill>
                <a:latin typeface="Arial"/>
                <a:cs typeface="Arial"/>
              </a:rPr>
              <a:t>data</a:t>
            </a:r>
            <a:r>
              <a:rPr sz="2400" spc="-40" dirty="0">
                <a:solidFill>
                  <a:srgbClr val="DFE6C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49324" y="3991355"/>
            <a:ext cx="7716012" cy="2528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2488" y="1301496"/>
              <a:ext cx="4379976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08592" y="1967006"/>
            <a:ext cx="80295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35115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4032885" algn="l"/>
              </a:tabLst>
            </a:pP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New  </a:t>
            </a:r>
            <a:r>
              <a:rPr sz="2400" spc="-175" dirty="0">
                <a:solidFill>
                  <a:srgbClr val="DFE6CF"/>
                </a:solidFill>
                <a:latin typeface="Arial"/>
                <a:cs typeface="Arial"/>
              </a:rPr>
              <a:t>York</a:t>
            </a:r>
            <a:r>
              <a:rPr sz="2400" spc="-29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75" dirty="0">
                <a:solidFill>
                  <a:srgbClr val="DFE6CF"/>
                </a:solidFill>
                <a:latin typeface="Arial"/>
                <a:cs typeface="Arial"/>
              </a:rPr>
              <a:t>city</a:t>
            </a:r>
            <a:r>
              <a:rPr sz="2400" spc="3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neighbourhood	</a:t>
            </a:r>
            <a:r>
              <a:rPr sz="2400" spc="-235" dirty="0">
                <a:solidFill>
                  <a:srgbClr val="DFE6CF"/>
                </a:solidFill>
                <a:latin typeface="Arial"/>
                <a:cs typeface="Arial"/>
              </a:rPr>
              <a:t>has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400" spc="-40" dirty="0">
                <a:solidFill>
                  <a:srgbClr val="DFE6CF"/>
                </a:solidFill>
                <a:latin typeface="Arial"/>
                <a:cs typeface="Arial"/>
              </a:rPr>
              <a:t>total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5 </a:t>
            </a:r>
            <a:r>
              <a:rPr sz="2400" spc="-165" dirty="0">
                <a:solidFill>
                  <a:srgbClr val="DFE6CF"/>
                </a:solidFill>
                <a:latin typeface="Arial"/>
                <a:cs typeface="Arial"/>
              </a:rPr>
              <a:t>boroughs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306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neighborhoods</a:t>
            </a:r>
            <a:endParaRPr sz="24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430" dirty="0">
                <a:solidFill>
                  <a:srgbClr val="DFE6CF"/>
                </a:solidFill>
                <a:latin typeface="Arial"/>
                <a:cs typeface="Arial"/>
              </a:rPr>
              <a:t>PART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1 </a:t>
            </a:r>
            <a:r>
              <a:rPr sz="2400" dirty="0">
                <a:solidFill>
                  <a:srgbClr val="DFE6CF"/>
                </a:solidFill>
                <a:latin typeface="Arial"/>
                <a:cs typeface="Arial"/>
              </a:rPr>
              <a:t>-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Clustering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Manhattan </a:t>
            </a:r>
            <a:r>
              <a:rPr sz="2400" spc="-114" dirty="0">
                <a:solidFill>
                  <a:srgbClr val="DFE6CF"/>
                </a:solidFill>
                <a:latin typeface="Arial"/>
                <a:cs typeface="Arial"/>
              </a:rPr>
              <a:t>and</a:t>
            </a:r>
            <a:r>
              <a:rPr sz="2400" spc="31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Brooklyn</a:t>
            </a:r>
            <a:endParaRPr sz="24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430" dirty="0">
                <a:solidFill>
                  <a:srgbClr val="DFE6CF"/>
                </a:solidFill>
                <a:latin typeface="Arial"/>
                <a:cs typeface="Arial"/>
              </a:rPr>
              <a:t>PART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2 </a:t>
            </a:r>
            <a:r>
              <a:rPr sz="2400" dirty="0">
                <a:solidFill>
                  <a:srgbClr val="DFE6CF"/>
                </a:solidFill>
                <a:latin typeface="Arial"/>
                <a:cs typeface="Arial"/>
              </a:rPr>
              <a:t>-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Clustering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Bronx,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Queens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Staten</a:t>
            </a:r>
            <a:r>
              <a:rPr sz="2400" spc="1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Island.</a:t>
            </a:r>
            <a:endParaRPr sz="2400">
              <a:latin typeface="Arial"/>
              <a:cs typeface="Arial"/>
            </a:endParaRPr>
          </a:p>
          <a:p>
            <a:pPr marL="286385" marR="48514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Only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restaurant </a:t>
            </a:r>
            <a:r>
              <a:rPr sz="2400" spc="-20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400" spc="-25" dirty="0">
                <a:solidFill>
                  <a:srgbClr val="DFE6CF"/>
                </a:solidFill>
                <a:latin typeface="Arial"/>
                <a:cs typeface="Arial"/>
              </a:rPr>
              <a:t>filtered </a:t>
            </a:r>
            <a:r>
              <a:rPr sz="2400" spc="-114" dirty="0">
                <a:solidFill>
                  <a:srgbClr val="DFE6CF"/>
                </a:solidFill>
                <a:latin typeface="Arial"/>
                <a:cs typeface="Arial"/>
              </a:rPr>
              <a:t>from </a:t>
            </a:r>
            <a:r>
              <a:rPr sz="2400" spc="-155" dirty="0">
                <a:solidFill>
                  <a:srgbClr val="DFE6CF"/>
                </a:solidFill>
                <a:latin typeface="Arial"/>
                <a:cs typeface="Arial"/>
              </a:rPr>
              <a:t>foursquare.com </a:t>
            </a:r>
            <a:r>
              <a:rPr sz="2400" spc="-240" dirty="0">
                <a:solidFill>
                  <a:srgbClr val="DFE6CF"/>
                </a:solidFill>
                <a:latin typeface="Arial"/>
                <a:cs typeface="Arial"/>
              </a:rPr>
              <a:t>venues  </a:t>
            </a:r>
            <a:r>
              <a:rPr sz="2400" spc="-20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utilized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this</a:t>
            </a:r>
            <a:r>
              <a:rPr sz="2400" spc="15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CC1C8"/>
              </a:buClr>
              <a:buFont typeface="Arial"/>
              <a:buChar char="•"/>
            </a:pPr>
            <a:endParaRPr sz="35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280" dirty="0">
                <a:solidFill>
                  <a:srgbClr val="DFE6CF"/>
                </a:solidFill>
                <a:latin typeface="Arial"/>
                <a:cs typeface="Arial"/>
              </a:rPr>
              <a:t>This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done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because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following </a:t>
            </a:r>
            <a:r>
              <a:rPr sz="2400" spc="-85" dirty="0">
                <a:solidFill>
                  <a:srgbClr val="DFE6CF"/>
                </a:solidFill>
                <a:latin typeface="Arial"/>
                <a:cs typeface="Arial"/>
              </a:rPr>
              <a:t>Exploratory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data</a:t>
            </a:r>
            <a:r>
              <a:rPr sz="2400" spc="26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analysis.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406140" y="1301496"/>
              <a:ext cx="321716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71131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503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91172" y="1321308"/>
              <a:ext cx="104139" cy="285115"/>
            </a:xfrm>
            <a:custGeom>
              <a:avLst/>
              <a:gdLst/>
              <a:ahLst/>
              <a:cxnLst/>
              <a:rect l="l" t="t" r="r" b="b"/>
              <a:pathLst>
                <a:path w="104140" h="285115">
                  <a:moveTo>
                    <a:pt x="103631" y="284988"/>
                  </a:moveTo>
                  <a:lnTo>
                    <a:pt x="41147" y="284988"/>
                  </a:lnTo>
                  <a:lnTo>
                    <a:pt x="41147" y="51816"/>
                  </a:lnTo>
                  <a:lnTo>
                    <a:pt x="0" y="51816"/>
                  </a:lnTo>
                  <a:lnTo>
                    <a:pt x="10668" y="0"/>
                  </a:lnTo>
                  <a:lnTo>
                    <a:pt x="103631" y="0"/>
                  </a:lnTo>
                  <a:lnTo>
                    <a:pt x="103631" y="28498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3552" y="1315212"/>
              <a:ext cx="117475" cy="297180"/>
            </a:xfrm>
            <a:custGeom>
              <a:avLst/>
              <a:gdLst/>
              <a:ahLst/>
              <a:cxnLst/>
              <a:rect l="l" t="t" r="r" b="b"/>
              <a:pathLst>
                <a:path w="117475" h="297180">
                  <a:moveTo>
                    <a:pt x="41148" y="65532"/>
                  </a:moveTo>
                  <a:lnTo>
                    <a:pt x="4572" y="65532"/>
                  </a:lnTo>
                  <a:lnTo>
                    <a:pt x="0" y="60960"/>
                  </a:lnTo>
                  <a:lnTo>
                    <a:pt x="0" y="56388"/>
                  </a:lnTo>
                  <a:lnTo>
                    <a:pt x="10668" y="4572"/>
                  </a:lnTo>
                  <a:lnTo>
                    <a:pt x="12192" y="1524"/>
                  </a:lnTo>
                  <a:lnTo>
                    <a:pt x="15240" y="0"/>
                  </a:lnTo>
                  <a:lnTo>
                    <a:pt x="114300" y="0"/>
                  </a:lnTo>
                  <a:lnTo>
                    <a:pt x="117348" y="3048"/>
                  </a:lnTo>
                  <a:lnTo>
                    <a:pt x="117348" y="6096"/>
                  </a:lnTo>
                  <a:lnTo>
                    <a:pt x="103632" y="6096"/>
                  </a:lnTo>
                  <a:lnTo>
                    <a:pt x="103632" y="7620"/>
                  </a:lnTo>
                  <a:lnTo>
                    <a:pt x="24384" y="7620"/>
                  </a:lnTo>
                  <a:lnTo>
                    <a:pt x="18288" y="13716"/>
                  </a:lnTo>
                  <a:lnTo>
                    <a:pt x="23128" y="13716"/>
                  </a:lnTo>
                  <a:lnTo>
                    <a:pt x="15284" y="51816"/>
                  </a:lnTo>
                  <a:lnTo>
                    <a:pt x="7620" y="51816"/>
                  </a:lnTo>
                  <a:lnTo>
                    <a:pt x="13716" y="59436"/>
                  </a:lnTo>
                  <a:lnTo>
                    <a:pt x="41148" y="59436"/>
                  </a:lnTo>
                  <a:lnTo>
                    <a:pt x="41148" y="65532"/>
                  </a:lnTo>
                  <a:close/>
                </a:path>
                <a:path w="117475" h="297180">
                  <a:moveTo>
                    <a:pt x="103632" y="291084"/>
                  </a:moveTo>
                  <a:lnTo>
                    <a:pt x="103632" y="6096"/>
                  </a:lnTo>
                  <a:lnTo>
                    <a:pt x="111252" y="13716"/>
                  </a:lnTo>
                  <a:lnTo>
                    <a:pt x="117348" y="13716"/>
                  </a:lnTo>
                  <a:lnTo>
                    <a:pt x="117348" y="283464"/>
                  </a:lnTo>
                  <a:lnTo>
                    <a:pt x="111252" y="283464"/>
                  </a:lnTo>
                  <a:lnTo>
                    <a:pt x="103632" y="291084"/>
                  </a:lnTo>
                  <a:close/>
                </a:path>
                <a:path w="117475" h="297180">
                  <a:moveTo>
                    <a:pt x="117348" y="13716"/>
                  </a:moveTo>
                  <a:lnTo>
                    <a:pt x="111252" y="13716"/>
                  </a:lnTo>
                  <a:lnTo>
                    <a:pt x="103632" y="6096"/>
                  </a:lnTo>
                  <a:lnTo>
                    <a:pt x="117348" y="6096"/>
                  </a:lnTo>
                  <a:lnTo>
                    <a:pt x="117348" y="13716"/>
                  </a:lnTo>
                  <a:close/>
                </a:path>
                <a:path w="117475" h="297180">
                  <a:moveTo>
                    <a:pt x="23128" y="13716"/>
                  </a:moveTo>
                  <a:lnTo>
                    <a:pt x="18288" y="13716"/>
                  </a:lnTo>
                  <a:lnTo>
                    <a:pt x="24384" y="7620"/>
                  </a:lnTo>
                  <a:lnTo>
                    <a:pt x="23128" y="13716"/>
                  </a:lnTo>
                  <a:close/>
                </a:path>
                <a:path w="117475" h="297180">
                  <a:moveTo>
                    <a:pt x="103632" y="13716"/>
                  </a:moveTo>
                  <a:lnTo>
                    <a:pt x="23128" y="13716"/>
                  </a:lnTo>
                  <a:lnTo>
                    <a:pt x="24384" y="7620"/>
                  </a:lnTo>
                  <a:lnTo>
                    <a:pt x="103632" y="7620"/>
                  </a:lnTo>
                  <a:lnTo>
                    <a:pt x="103632" y="13716"/>
                  </a:lnTo>
                  <a:close/>
                </a:path>
                <a:path w="117475" h="297180">
                  <a:moveTo>
                    <a:pt x="13716" y="59436"/>
                  </a:moveTo>
                  <a:lnTo>
                    <a:pt x="7620" y="51816"/>
                  </a:lnTo>
                  <a:lnTo>
                    <a:pt x="15284" y="51816"/>
                  </a:lnTo>
                  <a:lnTo>
                    <a:pt x="13716" y="59436"/>
                  </a:lnTo>
                  <a:close/>
                </a:path>
                <a:path w="117475" h="297180">
                  <a:moveTo>
                    <a:pt x="41148" y="59436"/>
                  </a:moveTo>
                  <a:lnTo>
                    <a:pt x="13716" y="59436"/>
                  </a:lnTo>
                  <a:lnTo>
                    <a:pt x="15284" y="51816"/>
                  </a:lnTo>
                  <a:lnTo>
                    <a:pt x="51816" y="51816"/>
                  </a:lnTo>
                  <a:lnTo>
                    <a:pt x="54864" y="54864"/>
                  </a:lnTo>
                  <a:lnTo>
                    <a:pt x="54864" y="57912"/>
                  </a:lnTo>
                  <a:lnTo>
                    <a:pt x="41148" y="57912"/>
                  </a:lnTo>
                  <a:lnTo>
                    <a:pt x="41148" y="59436"/>
                  </a:lnTo>
                  <a:close/>
                </a:path>
                <a:path w="117475" h="297180">
                  <a:moveTo>
                    <a:pt x="114300" y="297180"/>
                  </a:moveTo>
                  <a:lnTo>
                    <a:pt x="44196" y="297180"/>
                  </a:lnTo>
                  <a:lnTo>
                    <a:pt x="41148" y="294132"/>
                  </a:lnTo>
                  <a:lnTo>
                    <a:pt x="41148" y="57912"/>
                  </a:lnTo>
                  <a:lnTo>
                    <a:pt x="48768" y="65532"/>
                  </a:lnTo>
                  <a:lnTo>
                    <a:pt x="54864" y="65532"/>
                  </a:lnTo>
                  <a:lnTo>
                    <a:pt x="54864" y="283464"/>
                  </a:lnTo>
                  <a:lnTo>
                    <a:pt x="48768" y="283464"/>
                  </a:lnTo>
                  <a:lnTo>
                    <a:pt x="54864" y="291084"/>
                  </a:lnTo>
                  <a:lnTo>
                    <a:pt x="117348" y="291084"/>
                  </a:lnTo>
                  <a:lnTo>
                    <a:pt x="117348" y="294132"/>
                  </a:lnTo>
                  <a:lnTo>
                    <a:pt x="114300" y="297180"/>
                  </a:lnTo>
                  <a:close/>
                </a:path>
                <a:path w="117475" h="297180">
                  <a:moveTo>
                    <a:pt x="54864" y="65532"/>
                  </a:moveTo>
                  <a:lnTo>
                    <a:pt x="48768" y="65532"/>
                  </a:lnTo>
                  <a:lnTo>
                    <a:pt x="41148" y="57912"/>
                  </a:lnTo>
                  <a:lnTo>
                    <a:pt x="54864" y="57912"/>
                  </a:lnTo>
                  <a:lnTo>
                    <a:pt x="54864" y="65532"/>
                  </a:lnTo>
                  <a:close/>
                </a:path>
                <a:path w="117475" h="297180">
                  <a:moveTo>
                    <a:pt x="54864" y="291084"/>
                  </a:moveTo>
                  <a:lnTo>
                    <a:pt x="48768" y="283464"/>
                  </a:lnTo>
                  <a:lnTo>
                    <a:pt x="54864" y="283464"/>
                  </a:lnTo>
                  <a:lnTo>
                    <a:pt x="54864" y="291084"/>
                  </a:lnTo>
                  <a:close/>
                </a:path>
                <a:path w="117475" h="297180">
                  <a:moveTo>
                    <a:pt x="103632" y="291084"/>
                  </a:moveTo>
                  <a:lnTo>
                    <a:pt x="54864" y="291084"/>
                  </a:lnTo>
                  <a:lnTo>
                    <a:pt x="54864" y="283464"/>
                  </a:lnTo>
                  <a:lnTo>
                    <a:pt x="103632" y="283464"/>
                  </a:lnTo>
                  <a:lnTo>
                    <a:pt x="103632" y="291084"/>
                  </a:lnTo>
                  <a:close/>
                </a:path>
                <a:path w="117475" h="297180">
                  <a:moveTo>
                    <a:pt x="117348" y="291084"/>
                  </a:moveTo>
                  <a:lnTo>
                    <a:pt x="103632" y="291084"/>
                  </a:lnTo>
                  <a:lnTo>
                    <a:pt x="111252" y="283464"/>
                  </a:lnTo>
                  <a:lnTo>
                    <a:pt x="117348" y="283464"/>
                  </a:lnTo>
                  <a:lnTo>
                    <a:pt x="117348" y="29108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10170" y="1912141"/>
            <a:ext cx="3560445" cy="42932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47320">
              <a:lnSpc>
                <a:spcPct val="80000"/>
              </a:lnSpc>
              <a:spcBef>
                <a:spcPts val="585"/>
              </a:spcBef>
            </a:pPr>
            <a:r>
              <a:rPr sz="2000" b="1" spc="-70" dirty="0">
                <a:solidFill>
                  <a:srgbClr val="DFE6CF"/>
                </a:solidFill>
                <a:latin typeface="Trebuchet MS"/>
                <a:cs typeface="Trebuchet MS"/>
              </a:rPr>
              <a:t>Data </a:t>
            </a:r>
            <a:r>
              <a:rPr sz="2000" b="1" spc="-105" dirty="0">
                <a:solidFill>
                  <a:srgbClr val="DFE6CF"/>
                </a:solidFill>
                <a:latin typeface="Trebuchet MS"/>
                <a:cs typeface="Trebuchet MS"/>
              </a:rPr>
              <a:t>1- </a:t>
            </a:r>
            <a:r>
              <a:rPr sz="2000" b="1" spc="-60" dirty="0">
                <a:solidFill>
                  <a:srgbClr val="DFE6CF"/>
                </a:solidFill>
                <a:latin typeface="Trebuchet MS"/>
                <a:cs typeface="Trebuchet MS"/>
              </a:rPr>
              <a:t>New </a:t>
            </a:r>
            <a:r>
              <a:rPr sz="2000" b="1" spc="-110" dirty="0">
                <a:solidFill>
                  <a:srgbClr val="DFE6CF"/>
                </a:solidFill>
                <a:latin typeface="Trebuchet MS"/>
                <a:cs typeface="Trebuchet MS"/>
              </a:rPr>
              <a:t>york </a:t>
            </a:r>
            <a:r>
              <a:rPr sz="2000" b="1" spc="-145" dirty="0">
                <a:solidFill>
                  <a:srgbClr val="DFE6CF"/>
                </a:solidFill>
                <a:latin typeface="Trebuchet MS"/>
                <a:cs typeface="Trebuchet MS"/>
              </a:rPr>
              <a:t>city  </a:t>
            </a:r>
            <a:r>
              <a:rPr sz="2000" b="1" spc="-85" dirty="0">
                <a:solidFill>
                  <a:srgbClr val="DFE6CF"/>
                </a:solidFill>
                <a:latin typeface="Trebuchet MS"/>
                <a:cs typeface="Trebuchet MS"/>
              </a:rPr>
              <a:t>Geographical </a:t>
            </a:r>
            <a:r>
              <a:rPr sz="2000" b="1" spc="-110" dirty="0">
                <a:solidFill>
                  <a:srgbClr val="DFE6CF"/>
                </a:solidFill>
                <a:latin typeface="Trebuchet MS"/>
                <a:cs typeface="Trebuchet MS"/>
              </a:rPr>
              <a:t>Coordinates</a:t>
            </a:r>
            <a:r>
              <a:rPr sz="2000" b="1" spc="-95" dirty="0">
                <a:solidFill>
                  <a:srgbClr val="DFE6CF"/>
                </a:solidFill>
                <a:latin typeface="Trebuchet MS"/>
                <a:cs typeface="Trebuchet MS"/>
              </a:rPr>
              <a:t> </a:t>
            </a:r>
            <a:r>
              <a:rPr sz="2000" b="1" spc="-105" dirty="0">
                <a:solidFill>
                  <a:srgbClr val="DFE6CF"/>
                </a:solidFill>
                <a:latin typeface="Trebuchet MS"/>
                <a:cs typeface="Trebuchet MS"/>
              </a:rPr>
              <a:t>Data.</a:t>
            </a:r>
            <a:endParaRPr sz="2000">
              <a:latin typeface="Trebuchet MS"/>
              <a:cs typeface="Trebuchet MS"/>
            </a:endParaRPr>
          </a:p>
          <a:p>
            <a:pPr marL="286385" marR="445134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1068070" algn="l"/>
              </a:tabLst>
            </a:pP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Load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explore  </a:t>
            </a:r>
            <a:r>
              <a:rPr sz="2000" spc="-15" dirty="0">
                <a:solidFill>
                  <a:srgbClr val="DFE6CF"/>
                </a:solidFill>
                <a:latin typeface="Arial"/>
                <a:cs typeface="Arial"/>
              </a:rPr>
              <a:t>da</a:t>
            </a:r>
            <a:r>
              <a:rPr sz="2000" spc="-20" dirty="0">
                <a:solidFill>
                  <a:srgbClr val="DFE6CF"/>
                </a:solidFill>
                <a:latin typeface="Arial"/>
                <a:cs typeface="Arial"/>
              </a:rPr>
              <a:t>t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-	</a:t>
            </a:r>
            <a:r>
              <a:rPr sz="2000" b="1" spc="-125" dirty="0">
                <a:solidFill>
                  <a:srgbClr val="DFE6CF"/>
                </a:solidFill>
                <a:latin typeface="Trebuchet MS"/>
                <a:cs typeface="Trebuchet MS"/>
              </a:rPr>
              <a:t>n</a:t>
            </a:r>
            <a:r>
              <a:rPr sz="2000" b="1" spc="-229" dirty="0">
                <a:solidFill>
                  <a:srgbClr val="DFE6CF"/>
                </a:solidFill>
                <a:latin typeface="Trebuchet MS"/>
                <a:cs typeface="Trebuchet MS"/>
              </a:rPr>
              <a:t>e</a:t>
            </a:r>
            <a:r>
              <a:rPr sz="2000" b="1" spc="10" dirty="0">
                <a:solidFill>
                  <a:srgbClr val="DFE6CF"/>
                </a:solidFill>
                <a:latin typeface="Trebuchet MS"/>
                <a:cs typeface="Trebuchet MS"/>
              </a:rPr>
              <a:t>w</a:t>
            </a:r>
            <a:r>
              <a:rPr sz="2000" b="1" spc="-10" dirty="0">
                <a:solidFill>
                  <a:srgbClr val="DFE6CF"/>
                </a:solidFill>
                <a:latin typeface="Trebuchet MS"/>
                <a:cs typeface="Trebuchet MS"/>
              </a:rPr>
              <a:t>y</a:t>
            </a:r>
            <a:r>
              <a:rPr sz="2000" b="1" spc="-75" dirty="0">
                <a:solidFill>
                  <a:srgbClr val="DFE6CF"/>
                </a:solidFill>
                <a:latin typeface="Trebuchet MS"/>
                <a:cs typeface="Trebuchet MS"/>
              </a:rPr>
              <a:t>o</a:t>
            </a:r>
            <a:r>
              <a:rPr sz="2000" b="1" spc="-220" dirty="0">
                <a:solidFill>
                  <a:srgbClr val="DFE6CF"/>
                </a:solidFill>
                <a:latin typeface="Trebuchet MS"/>
                <a:cs typeface="Trebuchet MS"/>
              </a:rPr>
              <a:t>r</a:t>
            </a:r>
            <a:r>
              <a:rPr sz="2000" b="1" spc="-140" dirty="0">
                <a:solidFill>
                  <a:srgbClr val="DFE6CF"/>
                </a:solidFill>
                <a:latin typeface="Trebuchet MS"/>
                <a:cs typeface="Trebuchet MS"/>
              </a:rPr>
              <a:t>k</a:t>
            </a:r>
            <a:r>
              <a:rPr sz="2000" b="1" spc="-170" dirty="0">
                <a:solidFill>
                  <a:srgbClr val="DFE6CF"/>
                </a:solidFill>
                <a:latin typeface="Trebuchet MS"/>
                <a:cs typeface="Trebuchet MS"/>
              </a:rPr>
              <a:t>_</a:t>
            </a:r>
            <a:r>
              <a:rPr sz="2000" b="1" spc="-85" dirty="0">
                <a:solidFill>
                  <a:srgbClr val="DFE6CF"/>
                </a:solidFill>
                <a:latin typeface="Trebuchet MS"/>
                <a:cs typeface="Trebuchet MS"/>
              </a:rPr>
              <a:t>d</a:t>
            </a:r>
            <a:r>
              <a:rPr sz="2000" b="1" spc="10" dirty="0">
                <a:solidFill>
                  <a:srgbClr val="DFE6CF"/>
                </a:solidFill>
                <a:latin typeface="Trebuchet MS"/>
                <a:cs typeface="Trebuchet MS"/>
              </a:rPr>
              <a:t>a</a:t>
            </a:r>
            <a:r>
              <a:rPr sz="2000" b="1" spc="-275" dirty="0">
                <a:solidFill>
                  <a:srgbClr val="DFE6CF"/>
                </a:solidFill>
                <a:latin typeface="Trebuchet MS"/>
                <a:cs typeface="Trebuchet MS"/>
              </a:rPr>
              <a:t>t</a:t>
            </a:r>
            <a:r>
              <a:rPr sz="2000" b="1" spc="-10" dirty="0">
                <a:solidFill>
                  <a:srgbClr val="DFE6CF"/>
                </a:solidFill>
                <a:latin typeface="Trebuchet MS"/>
                <a:cs typeface="Trebuchet MS"/>
              </a:rPr>
              <a:t>a</a:t>
            </a:r>
            <a:r>
              <a:rPr sz="2000" b="1" spc="-235" dirty="0">
                <a:solidFill>
                  <a:srgbClr val="DFE6CF"/>
                </a:solidFill>
                <a:latin typeface="Trebuchet MS"/>
                <a:cs typeface="Trebuchet MS"/>
              </a:rPr>
              <a:t>.</a:t>
            </a:r>
            <a:r>
              <a:rPr sz="2000" b="1" spc="-215" dirty="0">
                <a:solidFill>
                  <a:srgbClr val="DFE6CF"/>
                </a:solidFill>
                <a:latin typeface="Trebuchet MS"/>
                <a:cs typeface="Trebuchet MS"/>
              </a:rPr>
              <a:t>j</a:t>
            </a:r>
            <a:r>
              <a:rPr sz="2000" b="1" spc="-5" dirty="0">
                <a:solidFill>
                  <a:srgbClr val="DFE6CF"/>
                </a:solidFill>
                <a:latin typeface="Trebuchet MS"/>
                <a:cs typeface="Trebuchet MS"/>
              </a:rPr>
              <a:t>s</a:t>
            </a:r>
            <a:r>
              <a:rPr sz="2000" b="1" spc="-75" dirty="0">
                <a:solidFill>
                  <a:srgbClr val="DFE6CF"/>
                </a:solidFill>
                <a:latin typeface="Trebuchet MS"/>
                <a:cs typeface="Trebuchet MS"/>
              </a:rPr>
              <a:t>o</a:t>
            </a:r>
            <a:r>
              <a:rPr sz="2000" b="1" spc="-120" dirty="0">
                <a:solidFill>
                  <a:srgbClr val="DFE6C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 marL="286385" marR="33083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55" dirty="0">
                <a:solidFill>
                  <a:srgbClr val="DFE6CF"/>
                </a:solidFill>
                <a:latin typeface="Arial"/>
                <a:cs typeface="Arial"/>
              </a:rPr>
              <a:t>Transform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nested 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python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dictionaries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into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a 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pandas</a:t>
            </a:r>
            <a:r>
              <a:rPr sz="2000" spc="-3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dataframe.</a:t>
            </a:r>
            <a:endParaRPr sz="2000">
              <a:latin typeface="Arial"/>
              <a:cs typeface="Arial"/>
            </a:endParaRPr>
          </a:p>
          <a:p>
            <a:pPr marL="286385" marR="257175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Dataframe </a:t>
            </a:r>
            <a:r>
              <a:rPr sz="2000" spc="-150" dirty="0">
                <a:solidFill>
                  <a:srgbClr val="DFE6CF"/>
                </a:solidFill>
                <a:latin typeface="Arial"/>
                <a:cs typeface="Arial"/>
              </a:rPr>
              <a:t>contains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geographical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coordinates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</a:t>
            </a:r>
            <a:r>
              <a:rPr sz="2000" spc="204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neighborhoods.</a:t>
            </a:r>
            <a:endParaRPr sz="2000">
              <a:latin typeface="Arial"/>
              <a:cs typeface="Arial"/>
            </a:endParaRPr>
          </a:p>
          <a:p>
            <a:pPr marL="286385" marR="38862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spc="-35" dirty="0">
                <a:solidFill>
                  <a:srgbClr val="DFE6CF"/>
                </a:solidFill>
                <a:latin typeface="Arial"/>
                <a:cs typeface="Arial"/>
              </a:rPr>
              <a:t>will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used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get </a:t>
            </a:r>
            <a:r>
              <a:rPr sz="2000" spc="-210" dirty="0">
                <a:solidFill>
                  <a:srgbClr val="DFE6CF"/>
                </a:solidFill>
                <a:latin typeface="Arial"/>
                <a:cs typeface="Arial"/>
              </a:rPr>
              <a:t>Venues  </a:t>
            </a:r>
            <a:r>
              <a:rPr sz="2000" spc="-1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from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Foursquare.</a:t>
            </a:r>
            <a:endParaRPr sz="2000">
              <a:latin typeface="Arial"/>
              <a:cs typeface="Arial"/>
            </a:endParaRPr>
          </a:p>
          <a:p>
            <a:pPr marL="286385" marR="508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Geopy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folium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libraries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used 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create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map </a:t>
            </a:r>
            <a:r>
              <a:rPr sz="2000" spc="1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with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neighborhoods 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superimposed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on</a:t>
            </a:r>
            <a:r>
              <a:rPr sz="2000" spc="5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top.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74335" y="2045208"/>
            <a:ext cx="4689347" cy="425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406140" y="1301496"/>
              <a:ext cx="321716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71131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503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62216" y="1315212"/>
              <a:ext cx="201295" cy="291465"/>
            </a:xfrm>
            <a:custGeom>
              <a:avLst/>
              <a:gdLst/>
              <a:ahLst/>
              <a:cxnLst/>
              <a:rect l="l" t="t" r="r" b="b"/>
              <a:pathLst>
                <a:path w="201295" h="291465">
                  <a:moveTo>
                    <a:pt x="201167" y="291084"/>
                  </a:moveTo>
                  <a:lnTo>
                    <a:pt x="3047" y="291084"/>
                  </a:lnTo>
                  <a:lnTo>
                    <a:pt x="109394" y="154495"/>
                  </a:lnTo>
                  <a:lnTo>
                    <a:pt x="117728" y="142494"/>
                  </a:lnTo>
                  <a:lnTo>
                    <a:pt x="136397" y="105918"/>
                  </a:lnTo>
                  <a:lnTo>
                    <a:pt x="138683" y="89916"/>
                  </a:lnTo>
                  <a:lnTo>
                    <a:pt x="138088" y="82200"/>
                  </a:lnTo>
                  <a:lnTo>
                    <a:pt x="108299" y="52411"/>
                  </a:lnTo>
                  <a:lnTo>
                    <a:pt x="100583" y="51816"/>
                  </a:lnTo>
                  <a:lnTo>
                    <a:pt x="92011" y="52673"/>
                  </a:lnTo>
                  <a:lnTo>
                    <a:pt x="66865" y="82867"/>
                  </a:lnTo>
                  <a:lnTo>
                    <a:pt x="64007" y="108204"/>
                  </a:lnTo>
                  <a:lnTo>
                    <a:pt x="0" y="108204"/>
                  </a:lnTo>
                  <a:lnTo>
                    <a:pt x="7810" y="62103"/>
                  </a:lnTo>
                  <a:lnTo>
                    <a:pt x="30479" y="27432"/>
                  </a:lnTo>
                  <a:lnTo>
                    <a:pt x="65150" y="6858"/>
                  </a:lnTo>
                  <a:lnTo>
                    <a:pt x="106679" y="0"/>
                  </a:lnTo>
                  <a:lnTo>
                    <a:pt x="126396" y="1452"/>
                  </a:lnTo>
                  <a:lnTo>
                    <a:pt x="175259" y="24384"/>
                  </a:lnTo>
                  <a:lnTo>
                    <a:pt x="199477" y="68318"/>
                  </a:lnTo>
                  <a:lnTo>
                    <a:pt x="201167" y="86868"/>
                  </a:lnTo>
                  <a:lnTo>
                    <a:pt x="199191" y="105727"/>
                  </a:lnTo>
                  <a:lnTo>
                    <a:pt x="183808" y="146875"/>
                  </a:lnTo>
                  <a:lnTo>
                    <a:pt x="153923" y="193548"/>
                  </a:lnTo>
                  <a:lnTo>
                    <a:pt x="128015" y="228600"/>
                  </a:lnTo>
                  <a:lnTo>
                    <a:pt x="120395" y="237744"/>
                  </a:lnTo>
                  <a:lnTo>
                    <a:pt x="201167" y="237744"/>
                  </a:lnTo>
                  <a:lnTo>
                    <a:pt x="201167" y="29108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6119" y="1307592"/>
              <a:ext cx="215265" cy="304800"/>
            </a:xfrm>
            <a:custGeom>
              <a:avLst/>
              <a:gdLst/>
              <a:ahLst/>
              <a:cxnLst/>
              <a:rect l="l" t="t" r="r" b="b"/>
              <a:pathLst>
                <a:path w="215265" h="304800">
                  <a:moveTo>
                    <a:pt x="73152" y="121920"/>
                  </a:moveTo>
                  <a:lnTo>
                    <a:pt x="3048" y="121920"/>
                  </a:lnTo>
                  <a:lnTo>
                    <a:pt x="0" y="118872"/>
                  </a:lnTo>
                  <a:lnTo>
                    <a:pt x="0" y="102108"/>
                  </a:lnTo>
                  <a:lnTo>
                    <a:pt x="1524" y="89916"/>
                  </a:lnTo>
                  <a:lnTo>
                    <a:pt x="4572" y="79248"/>
                  </a:lnTo>
                  <a:lnTo>
                    <a:pt x="7620" y="67056"/>
                  </a:lnTo>
                  <a:lnTo>
                    <a:pt x="39624" y="22860"/>
                  </a:lnTo>
                  <a:lnTo>
                    <a:pt x="89916" y="1524"/>
                  </a:lnTo>
                  <a:lnTo>
                    <a:pt x="100584" y="0"/>
                  </a:lnTo>
                  <a:lnTo>
                    <a:pt x="123444" y="0"/>
                  </a:lnTo>
                  <a:lnTo>
                    <a:pt x="132588" y="1524"/>
                  </a:lnTo>
                  <a:lnTo>
                    <a:pt x="143256" y="3048"/>
                  </a:lnTo>
                  <a:lnTo>
                    <a:pt x="152400" y="6096"/>
                  </a:lnTo>
                  <a:lnTo>
                    <a:pt x="167640" y="13716"/>
                  </a:lnTo>
                  <a:lnTo>
                    <a:pt x="102108" y="13716"/>
                  </a:lnTo>
                  <a:lnTo>
                    <a:pt x="92964" y="15240"/>
                  </a:lnTo>
                  <a:lnTo>
                    <a:pt x="82296" y="16764"/>
                  </a:lnTo>
                  <a:lnTo>
                    <a:pt x="73152" y="19812"/>
                  </a:lnTo>
                  <a:lnTo>
                    <a:pt x="65532" y="24384"/>
                  </a:lnTo>
                  <a:lnTo>
                    <a:pt x="56388" y="28956"/>
                  </a:lnTo>
                  <a:lnTo>
                    <a:pt x="24384" y="62484"/>
                  </a:lnTo>
                  <a:lnTo>
                    <a:pt x="13716" y="103632"/>
                  </a:lnTo>
                  <a:lnTo>
                    <a:pt x="13716" y="108204"/>
                  </a:lnTo>
                  <a:lnTo>
                    <a:pt x="6096" y="108204"/>
                  </a:lnTo>
                  <a:lnTo>
                    <a:pt x="13716" y="115824"/>
                  </a:lnTo>
                  <a:lnTo>
                    <a:pt x="76200" y="115824"/>
                  </a:lnTo>
                  <a:lnTo>
                    <a:pt x="76200" y="118872"/>
                  </a:lnTo>
                  <a:lnTo>
                    <a:pt x="73152" y="121920"/>
                  </a:lnTo>
                  <a:close/>
                </a:path>
                <a:path w="215265" h="304800">
                  <a:moveTo>
                    <a:pt x="201168" y="251460"/>
                  </a:moveTo>
                  <a:lnTo>
                    <a:pt x="123444" y="251460"/>
                  </a:lnTo>
                  <a:lnTo>
                    <a:pt x="120396" y="248412"/>
                  </a:lnTo>
                  <a:lnTo>
                    <a:pt x="118872" y="245364"/>
                  </a:lnTo>
                  <a:lnTo>
                    <a:pt x="118872" y="242316"/>
                  </a:lnTo>
                  <a:lnTo>
                    <a:pt x="120396" y="240792"/>
                  </a:lnTo>
                  <a:lnTo>
                    <a:pt x="143256" y="213360"/>
                  </a:lnTo>
                  <a:lnTo>
                    <a:pt x="149352" y="205740"/>
                  </a:lnTo>
                  <a:lnTo>
                    <a:pt x="153924" y="198120"/>
                  </a:lnTo>
                  <a:lnTo>
                    <a:pt x="170688" y="172212"/>
                  </a:lnTo>
                  <a:lnTo>
                    <a:pt x="193548" y="131064"/>
                  </a:lnTo>
                  <a:lnTo>
                    <a:pt x="199644" y="112776"/>
                  </a:lnTo>
                  <a:lnTo>
                    <a:pt x="199644" y="103632"/>
                  </a:lnTo>
                  <a:lnTo>
                    <a:pt x="201168" y="94488"/>
                  </a:lnTo>
                  <a:lnTo>
                    <a:pt x="201168" y="85344"/>
                  </a:lnTo>
                  <a:lnTo>
                    <a:pt x="198120" y="70104"/>
                  </a:lnTo>
                  <a:lnTo>
                    <a:pt x="176784" y="36576"/>
                  </a:lnTo>
                  <a:lnTo>
                    <a:pt x="163068" y="27432"/>
                  </a:lnTo>
                  <a:lnTo>
                    <a:pt x="156972" y="22860"/>
                  </a:lnTo>
                  <a:lnTo>
                    <a:pt x="149352" y="19812"/>
                  </a:lnTo>
                  <a:lnTo>
                    <a:pt x="140208" y="16764"/>
                  </a:lnTo>
                  <a:lnTo>
                    <a:pt x="121920" y="13716"/>
                  </a:lnTo>
                  <a:lnTo>
                    <a:pt x="167640" y="13716"/>
                  </a:lnTo>
                  <a:lnTo>
                    <a:pt x="170688" y="15240"/>
                  </a:lnTo>
                  <a:lnTo>
                    <a:pt x="178308" y="19812"/>
                  </a:lnTo>
                  <a:lnTo>
                    <a:pt x="185928" y="25908"/>
                  </a:lnTo>
                  <a:lnTo>
                    <a:pt x="192024" y="33528"/>
                  </a:lnTo>
                  <a:lnTo>
                    <a:pt x="198120" y="39624"/>
                  </a:lnTo>
                  <a:lnTo>
                    <a:pt x="202692" y="48768"/>
                  </a:lnTo>
                  <a:lnTo>
                    <a:pt x="207264" y="56388"/>
                  </a:lnTo>
                  <a:lnTo>
                    <a:pt x="213360" y="74676"/>
                  </a:lnTo>
                  <a:lnTo>
                    <a:pt x="213360" y="83820"/>
                  </a:lnTo>
                  <a:lnTo>
                    <a:pt x="214884" y="92964"/>
                  </a:lnTo>
                  <a:lnTo>
                    <a:pt x="210312" y="124968"/>
                  </a:lnTo>
                  <a:lnTo>
                    <a:pt x="196596" y="156972"/>
                  </a:lnTo>
                  <a:lnTo>
                    <a:pt x="190500" y="169164"/>
                  </a:lnTo>
                  <a:lnTo>
                    <a:pt x="182880" y="179832"/>
                  </a:lnTo>
                  <a:lnTo>
                    <a:pt x="164592" y="205740"/>
                  </a:lnTo>
                  <a:lnTo>
                    <a:pt x="160020" y="213360"/>
                  </a:lnTo>
                  <a:lnTo>
                    <a:pt x="153924" y="220980"/>
                  </a:lnTo>
                  <a:lnTo>
                    <a:pt x="146304" y="230124"/>
                  </a:lnTo>
                  <a:lnTo>
                    <a:pt x="141224" y="237744"/>
                  </a:lnTo>
                  <a:lnTo>
                    <a:pt x="126492" y="237744"/>
                  </a:lnTo>
                  <a:lnTo>
                    <a:pt x="131064" y="249936"/>
                  </a:lnTo>
                  <a:lnTo>
                    <a:pt x="201168" y="249936"/>
                  </a:lnTo>
                  <a:lnTo>
                    <a:pt x="201168" y="251460"/>
                  </a:lnTo>
                  <a:close/>
                </a:path>
                <a:path w="215265" h="304800">
                  <a:moveTo>
                    <a:pt x="62484" y="114300"/>
                  </a:moveTo>
                  <a:lnTo>
                    <a:pt x="64008" y="100584"/>
                  </a:lnTo>
                  <a:lnTo>
                    <a:pt x="67056" y="88392"/>
                  </a:lnTo>
                  <a:lnTo>
                    <a:pt x="70104" y="79248"/>
                  </a:lnTo>
                  <a:lnTo>
                    <a:pt x="70104" y="77724"/>
                  </a:lnTo>
                  <a:lnTo>
                    <a:pt x="73152" y="70104"/>
                  </a:lnTo>
                  <a:lnTo>
                    <a:pt x="74676" y="70104"/>
                  </a:lnTo>
                  <a:lnTo>
                    <a:pt x="74676" y="68580"/>
                  </a:lnTo>
                  <a:lnTo>
                    <a:pt x="79248" y="62484"/>
                  </a:lnTo>
                  <a:lnTo>
                    <a:pt x="80772" y="62484"/>
                  </a:lnTo>
                  <a:lnTo>
                    <a:pt x="80772" y="60960"/>
                  </a:lnTo>
                  <a:lnTo>
                    <a:pt x="86868" y="57912"/>
                  </a:lnTo>
                  <a:lnTo>
                    <a:pt x="88392" y="56388"/>
                  </a:lnTo>
                  <a:lnTo>
                    <a:pt x="96012" y="53340"/>
                  </a:lnTo>
                  <a:lnTo>
                    <a:pt x="117348" y="53340"/>
                  </a:lnTo>
                  <a:lnTo>
                    <a:pt x="123444" y="56388"/>
                  </a:lnTo>
                  <a:lnTo>
                    <a:pt x="124968" y="56388"/>
                  </a:lnTo>
                  <a:lnTo>
                    <a:pt x="131064" y="59436"/>
                  </a:lnTo>
                  <a:lnTo>
                    <a:pt x="132588" y="59436"/>
                  </a:lnTo>
                  <a:lnTo>
                    <a:pt x="132588" y="60960"/>
                  </a:lnTo>
                  <a:lnTo>
                    <a:pt x="138684" y="65532"/>
                  </a:lnTo>
                  <a:lnTo>
                    <a:pt x="140208" y="65532"/>
                  </a:lnTo>
                  <a:lnTo>
                    <a:pt x="141351" y="67056"/>
                  </a:lnTo>
                  <a:lnTo>
                    <a:pt x="100584" y="67056"/>
                  </a:lnTo>
                  <a:lnTo>
                    <a:pt x="96774" y="68580"/>
                  </a:lnTo>
                  <a:lnTo>
                    <a:pt x="94488" y="68580"/>
                  </a:lnTo>
                  <a:lnTo>
                    <a:pt x="90424" y="71628"/>
                  </a:lnTo>
                  <a:lnTo>
                    <a:pt x="89916" y="71628"/>
                  </a:lnTo>
                  <a:lnTo>
                    <a:pt x="88392" y="73152"/>
                  </a:lnTo>
                  <a:lnTo>
                    <a:pt x="88773" y="73152"/>
                  </a:lnTo>
                  <a:lnTo>
                    <a:pt x="85344" y="77724"/>
                  </a:lnTo>
                  <a:lnTo>
                    <a:pt x="85953" y="77724"/>
                  </a:lnTo>
                  <a:lnTo>
                    <a:pt x="83210" y="82296"/>
                  </a:lnTo>
                  <a:lnTo>
                    <a:pt x="82296" y="82296"/>
                  </a:lnTo>
                  <a:lnTo>
                    <a:pt x="79248" y="92964"/>
                  </a:lnTo>
                  <a:lnTo>
                    <a:pt x="77724" y="103632"/>
                  </a:lnTo>
                  <a:lnTo>
                    <a:pt x="77152" y="108204"/>
                  </a:lnTo>
                  <a:lnTo>
                    <a:pt x="70104" y="108204"/>
                  </a:lnTo>
                  <a:lnTo>
                    <a:pt x="62484" y="114300"/>
                  </a:lnTo>
                  <a:close/>
                </a:path>
                <a:path w="215265" h="304800">
                  <a:moveTo>
                    <a:pt x="129540" y="76200"/>
                  </a:moveTo>
                  <a:lnTo>
                    <a:pt x="124968" y="71628"/>
                  </a:lnTo>
                  <a:lnTo>
                    <a:pt x="118872" y="68580"/>
                  </a:lnTo>
                  <a:lnTo>
                    <a:pt x="120396" y="68580"/>
                  </a:lnTo>
                  <a:lnTo>
                    <a:pt x="112776" y="67056"/>
                  </a:lnTo>
                  <a:lnTo>
                    <a:pt x="141351" y="67056"/>
                  </a:lnTo>
                  <a:lnTo>
                    <a:pt x="144780" y="71628"/>
                  </a:lnTo>
                  <a:lnTo>
                    <a:pt x="144780" y="73152"/>
                  </a:lnTo>
                  <a:lnTo>
                    <a:pt x="145542" y="74676"/>
                  </a:lnTo>
                  <a:lnTo>
                    <a:pt x="129540" y="74676"/>
                  </a:lnTo>
                  <a:lnTo>
                    <a:pt x="129540" y="76200"/>
                  </a:lnTo>
                  <a:close/>
                </a:path>
                <a:path w="215265" h="304800">
                  <a:moveTo>
                    <a:pt x="92964" y="70104"/>
                  </a:moveTo>
                  <a:lnTo>
                    <a:pt x="94488" y="68580"/>
                  </a:lnTo>
                  <a:lnTo>
                    <a:pt x="96774" y="68580"/>
                  </a:lnTo>
                  <a:lnTo>
                    <a:pt x="92964" y="70104"/>
                  </a:lnTo>
                  <a:close/>
                </a:path>
                <a:path w="215265" h="304800">
                  <a:moveTo>
                    <a:pt x="88392" y="73152"/>
                  </a:moveTo>
                  <a:lnTo>
                    <a:pt x="89916" y="71628"/>
                  </a:lnTo>
                  <a:lnTo>
                    <a:pt x="89262" y="72498"/>
                  </a:lnTo>
                  <a:lnTo>
                    <a:pt x="88392" y="73152"/>
                  </a:lnTo>
                  <a:close/>
                </a:path>
                <a:path w="215265" h="304800">
                  <a:moveTo>
                    <a:pt x="89262" y="72498"/>
                  </a:moveTo>
                  <a:lnTo>
                    <a:pt x="89916" y="71628"/>
                  </a:lnTo>
                  <a:lnTo>
                    <a:pt x="90424" y="71628"/>
                  </a:lnTo>
                  <a:lnTo>
                    <a:pt x="89262" y="72498"/>
                  </a:lnTo>
                  <a:close/>
                </a:path>
                <a:path w="215265" h="304800">
                  <a:moveTo>
                    <a:pt x="88773" y="73152"/>
                  </a:moveTo>
                  <a:lnTo>
                    <a:pt x="88392" y="73152"/>
                  </a:lnTo>
                  <a:lnTo>
                    <a:pt x="89262" y="72498"/>
                  </a:lnTo>
                  <a:lnTo>
                    <a:pt x="88773" y="73152"/>
                  </a:lnTo>
                  <a:close/>
                </a:path>
                <a:path w="215265" h="304800">
                  <a:moveTo>
                    <a:pt x="149352" y="80772"/>
                  </a:moveTo>
                  <a:lnTo>
                    <a:pt x="134112" y="80772"/>
                  </a:lnTo>
                  <a:lnTo>
                    <a:pt x="129540" y="74676"/>
                  </a:lnTo>
                  <a:lnTo>
                    <a:pt x="145542" y="74676"/>
                  </a:lnTo>
                  <a:lnTo>
                    <a:pt x="147828" y="79248"/>
                  </a:lnTo>
                  <a:lnTo>
                    <a:pt x="149352" y="79248"/>
                  </a:lnTo>
                  <a:lnTo>
                    <a:pt x="149352" y="80772"/>
                  </a:lnTo>
                  <a:close/>
                </a:path>
                <a:path w="215265" h="304800">
                  <a:moveTo>
                    <a:pt x="85953" y="77724"/>
                  </a:moveTo>
                  <a:lnTo>
                    <a:pt x="85344" y="77724"/>
                  </a:lnTo>
                  <a:lnTo>
                    <a:pt x="86868" y="76200"/>
                  </a:lnTo>
                  <a:lnTo>
                    <a:pt x="85953" y="77724"/>
                  </a:lnTo>
                  <a:close/>
                </a:path>
                <a:path w="215265" h="304800">
                  <a:moveTo>
                    <a:pt x="135636" y="85344"/>
                  </a:moveTo>
                  <a:lnTo>
                    <a:pt x="132588" y="79248"/>
                  </a:lnTo>
                  <a:lnTo>
                    <a:pt x="134112" y="80772"/>
                  </a:lnTo>
                  <a:lnTo>
                    <a:pt x="149352" y="80772"/>
                  </a:lnTo>
                  <a:lnTo>
                    <a:pt x="149961" y="83820"/>
                  </a:lnTo>
                  <a:lnTo>
                    <a:pt x="135636" y="83820"/>
                  </a:lnTo>
                  <a:lnTo>
                    <a:pt x="135636" y="85344"/>
                  </a:lnTo>
                  <a:close/>
                </a:path>
                <a:path w="215265" h="304800">
                  <a:moveTo>
                    <a:pt x="82296" y="83820"/>
                  </a:moveTo>
                  <a:lnTo>
                    <a:pt x="82296" y="82296"/>
                  </a:lnTo>
                  <a:lnTo>
                    <a:pt x="83210" y="82296"/>
                  </a:lnTo>
                  <a:lnTo>
                    <a:pt x="82296" y="83820"/>
                  </a:lnTo>
                  <a:close/>
                </a:path>
                <a:path w="215265" h="304800">
                  <a:moveTo>
                    <a:pt x="137160" y="91440"/>
                  </a:moveTo>
                  <a:lnTo>
                    <a:pt x="135636" y="83820"/>
                  </a:lnTo>
                  <a:lnTo>
                    <a:pt x="149961" y="83820"/>
                  </a:lnTo>
                  <a:lnTo>
                    <a:pt x="150876" y="88392"/>
                  </a:lnTo>
                  <a:lnTo>
                    <a:pt x="151130" y="89916"/>
                  </a:lnTo>
                  <a:lnTo>
                    <a:pt x="137160" y="89916"/>
                  </a:lnTo>
                  <a:lnTo>
                    <a:pt x="137160" y="91440"/>
                  </a:lnTo>
                  <a:close/>
                </a:path>
                <a:path w="215265" h="304800">
                  <a:moveTo>
                    <a:pt x="211836" y="304800"/>
                  </a:moveTo>
                  <a:lnTo>
                    <a:pt x="6096" y="304800"/>
                  </a:lnTo>
                  <a:lnTo>
                    <a:pt x="3048" y="303276"/>
                  </a:lnTo>
                  <a:lnTo>
                    <a:pt x="3048" y="301752"/>
                  </a:lnTo>
                  <a:lnTo>
                    <a:pt x="1524" y="298704"/>
                  </a:lnTo>
                  <a:lnTo>
                    <a:pt x="1524" y="295656"/>
                  </a:lnTo>
                  <a:lnTo>
                    <a:pt x="3048" y="294132"/>
                  </a:lnTo>
                  <a:lnTo>
                    <a:pt x="100584" y="170688"/>
                  </a:lnTo>
                  <a:lnTo>
                    <a:pt x="109728" y="156972"/>
                  </a:lnTo>
                  <a:lnTo>
                    <a:pt x="118872" y="146304"/>
                  </a:lnTo>
                  <a:lnTo>
                    <a:pt x="124968" y="135636"/>
                  </a:lnTo>
                  <a:lnTo>
                    <a:pt x="129540" y="126492"/>
                  </a:lnTo>
                  <a:lnTo>
                    <a:pt x="134112" y="118872"/>
                  </a:lnTo>
                  <a:lnTo>
                    <a:pt x="137160" y="111252"/>
                  </a:lnTo>
                  <a:lnTo>
                    <a:pt x="137160" y="103632"/>
                  </a:lnTo>
                  <a:lnTo>
                    <a:pt x="138684" y="97536"/>
                  </a:lnTo>
                  <a:lnTo>
                    <a:pt x="137160" y="89916"/>
                  </a:lnTo>
                  <a:lnTo>
                    <a:pt x="151130" y="89916"/>
                  </a:lnTo>
                  <a:lnTo>
                    <a:pt x="152400" y="97536"/>
                  </a:lnTo>
                  <a:lnTo>
                    <a:pt x="149352" y="115824"/>
                  </a:lnTo>
                  <a:lnTo>
                    <a:pt x="146304" y="124968"/>
                  </a:lnTo>
                  <a:lnTo>
                    <a:pt x="137160" y="143256"/>
                  </a:lnTo>
                  <a:lnTo>
                    <a:pt x="129540" y="153924"/>
                  </a:lnTo>
                  <a:lnTo>
                    <a:pt x="121920" y="166116"/>
                  </a:lnTo>
                  <a:lnTo>
                    <a:pt x="111252" y="179832"/>
                  </a:lnTo>
                  <a:lnTo>
                    <a:pt x="23349" y="291084"/>
                  </a:lnTo>
                  <a:lnTo>
                    <a:pt x="9144" y="291084"/>
                  </a:lnTo>
                  <a:lnTo>
                    <a:pt x="13716" y="303276"/>
                  </a:lnTo>
                  <a:lnTo>
                    <a:pt x="213360" y="303276"/>
                  </a:lnTo>
                  <a:lnTo>
                    <a:pt x="211836" y="304800"/>
                  </a:lnTo>
                  <a:close/>
                </a:path>
                <a:path w="215265" h="304800">
                  <a:moveTo>
                    <a:pt x="13716" y="115824"/>
                  </a:moveTo>
                  <a:lnTo>
                    <a:pt x="6096" y="108204"/>
                  </a:lnTo>
                  <a:lnTo>
                    <a:pt x="13716" y="108204"/>
                  </a:lnTo>
                  <a:lnTo>
                    <a:pt x="13716" y="115824"/>
                  </a:lnTo>
                  <a:close/>
                </a:path>
                <a:path w="215265" h="304800">
                  <a:moveTo>
                    <a:pt x="76200" y="115824"/>
                  </a:moveTo>
                  <a:lnTo>
                    <a:pt x="13716" y="115824"/>
                  </a:lnTo>
                  <a:lnTo>
                    <a:pt x="13716" y="108204"/>
                  </a:lnTo>
                  <a:lnTo>
                    <a:pt x="63161" y="108204"/>
                  </a:lnTo>
                  <a:lnTo>
                    <a:pt x="62484" y="114300"/>
                  </a:lnTo>
                  <a:lnTo>
                    <a:pt x="76390" y="114300"/>
                  </a:lnTo>
                  <a:lnTo>
                    <a:pt x="76200" y="115824"/>
                  </a:lnTo>
                  <a:close/>
                </a:path>
                <a:path w="215265" h="304800">
                  <a:moveTo>
                    <a:pt x="76390" y="114300"/>
                  </a:moveTo>
                  <a:lnTo>
                    <a:pt x="62484" y="114300"/>
                  </a:lnTo>
                  <a:lnTo>
                    <a:pt x="70104" y="108204"/>
                  </a:lnTo>
                  <a:lnTo>
                    <a:pt x="77152" y="108204"/>
                  </a:lnTo>
                  <a:lnTo>
                    <a:pt x="76390" y="114300"/>
                  </a:lnTo>
                  <a:close/>
                </a:path>
                <a:path w="215265" h="304800">
                  <a:moveTo>
                    <a:pt x="131064" y="249936"/>
                  </a:moveTo>
                  <a:lnTo>
                    <a:pt x="126492" y="237744"/>
                  </a:lnTo>
                  <a:lnTo>
                    <a:pt x="141224" y="237744"/>
                  </a:lnTo>
                  <a:lnTo>
                    <a:pt x="140208" y="239268"/>
                  </a:lnTo>
                  <a:lnTo>
                    <a:pt x="131064" y="249936"/>
                  </a:lnTo>
                  <a:close/>
                </a:path>
                <a:path w="215265" h="304800">
                  <a:moveTo>
                    <a:pt x="201168" y="249936"/>
                  </a:moveTo>
                  <a:lnTo>
                    <a:pt x="131064" y="249936"/>
                  </a:lnTo>
                  <a:lnTo>
                    <a:pt x="140208" y="239268"/>
                  </a:lnTo>
                  <a:lnTo>
                    <a:pt x="141224" y="237744"/>
                  </a:lnTo>
                  <a:lnTo>
                    <a:pt x="211836" y="237744"/>
                  </a:lnTo>
                  <a:lnTo>
                    <a:pt x="214884" y="240792"/>
                  </a:lnTo>
                  <a:lnTo>
                    <a:pt x="214884" y="245364"/>
                  </a:lnTo>
                  <a:lnTo>
                    <a:pt x="201168" y="245364"/>
                  </a:lnTo>
                  <a:lnTo>
                    <a:pt x="201168" y="249936"/>
                  </a:lnTo>
                  <a:close/>
                </a:path>
                <a:path w="215265" h="304800">
                  <a:moveTo>
                    <a:pt x="201168" y="298704"/>
                  </a:moveTo>
                  <a:lnTo>
                    <a:pt x="201168" y="245364"/>
                  </a:lnTo>
                  <a:lnTo>
                    <a:pt x="207264" y="251460"/>
                  </a:lnTo>
                  <a:lnTo>
                    <a:pt x="214884" y="251460"/>
                  </a:lnTo>
                  <a:lnTo>
                    <a:pt x="214884" y="291084"/>
                  </a:lnTo>
                  <a:lnTo>
                    <a:pt x="207264" y="291084"/>
                  </a:lnTo>
                  <a:lnTo>
                    <a:pt x="201168" y="298704"/>
                  </a:lnTo>
                  <a:close/>
                </a:path>
                <a:path w="215265" h="304800">
                  <a:moveTo>
                    <a:pt x="214884" y="251460"/>
                  </a:moveTo>
                  <a:lnTo>
                    <a:pt x="207264" y="251460"/>
                  </a:lnTo>
                  <a:lnTo>
                    <a:pt x="201168" y="245364"/>
                  </a:lnTo>
                  <a:lnTo>
                    <a:pt x="214884" y="245364"/>
                  </a:lnTo>
                  <a:lnTo>
                    <a:pt x="214884" y="251460"/>
                  </a:lnTo>
                  <a:close/>
                </a:path>
                <a:path w="215265" h="304800">
                  <a:moveTo>
                    <a:pt x="13716" y="303276"/>
                  </a:moveTo>
                  <a:lnTo>
                    <a:pt x="9144" y="291084"/>
                  </a:lnTo>
                  <a:lnTo>
                    <a:pt x="23349" y="291084"/>
                  </a:lnTo>
                  <a:lnTo>
                    <a:pt x="13716" y="303276"/>
                  </a:lnTo>
                  <a:close/>
                </a:path>
                <a:path w="215265" h="304800">
                  <a:moveTo>
                    <a:pt x="213360" y="303276"/>
                  </a:moveTo>
                  <a:lnTo>
                    <a:pt x="13716" y="303276"/>
                  </a:lnTo>
                  <a:lnTo>
                    <a:pt x="23349" y="291084"/>
                  </a:lnTo>
                  <a:lnTo>
                    <a:pt x="201168" y="291084"/>
                  </a:lnTo>
                  <a:lnTo>
                    <a:pt x="201168" y="298704"/>
                  </a:lnTo>
                  <a:lnTo>
                    <a:pt x="214884" y="298704"/>
                  </a:lnTo>
                  <a:lnTo>
                    <a:pt x="214884" y="301752"/>
                  </a:lnTo>
                  <a:lnTo>
                    <a:pt x="213360" y="303276"/>
                  </a:lnTo>
                  <a:close/>
                </a:path>
                <a:path w="215265" h="304800">
                  <a:moveTo>
                    <a:pt x="214884" y="298704"/>
                  </a:moveTo>
                  <a:lnTo>
                    <a:pt x="201168" y="298704"/>
                  </a:lnTo>
                  <a:lnTo>
                    <a:pt x="207264" y="291084"/>
                  </a:lnTo>
                  <a:lnTo>
                    <a:pt x="214884" y="291084"/>
                  </a:lnTo>
                  <a:lnTo>
                    <a:pt x="214884" y="29870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10080" y="1967006"/>
            <a:ext cx="3865879" cy="463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475615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85" dirty="0">
                <a:solidFill>
                  <a:srgbClr val="DFE6CF"/>
                </a:solidFill>
                <a:latin typeface="Trebuchet MS"/>
                <a:cs typeface="Trebuchet MS"/>
              </a:rPr>
              <a:t>Data </a:t>
            </a:r>
            <a:r>
              <a:rPr sz="2400" b="1" spc="-135" dirty="0">
                <a:solidFill>
                  <a:srgbClr val="DFE6CF"/>
                </a:solidFill>
                <a:latin typeface="Trebuchet MS"/>
                <a:cs typeface="Trebuchet MS"/>
              </a:rPr>
              <a:t>2-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DOHMH </a:t>
            </a:r>
            <a:r>
              <a:rPr sz="2400" spc="-195" dirty="0">
                <a:solidFill>
                  <a:srgbClr val="DFE6CF"/>
                </a:solidFill>
                <a:latin typeface="Arial"/>
                <a:cs typeface="Arial"/>
              </a:rPr>
              <a:t>Farmers 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Markets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Food </a:t>
            </a:r>
            <a:r>
              <a:rPr sz="2400" spc="-240" dirty="0">
                <a:solidFill>
                  <a:srgbClr val="DFE6CF"/>
                </a:solidFill>
                <a:latin typeface="Arial"/>
                <a:cs typeface="Arial"/>
              </a:rPr>
              <a:t>Boxes  </a:t>
            </a: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dataset.</a:t>
            </a:r>
            <a:endParaRPr sz="2400">
              <a:latin typeface="Arial"/>
              <a:cs typeface="Arial"/>
            </a:endParaRPr>
          </a:p>
          <a:p>
            <a:pPr marL="287020" marR="4368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15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this </a:t>
            </a: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we </a:t>
            </a:r>
            <a:r>
              <a:rPr sz="2400" spc="-45" dirty="0">
                <a:solidFill>
                  <a:srgbClr val="DFE6CF"/>
                </a:solidFill>
                <a:latin typeface="Arial"/>
                <a:cs typeface="Arial"/>
              </a:rPr>
              <a:t>will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be </a:t>
            </a:r>
            <a:r>
              <a:rPr sz="2400" spc="-200" dirty="0">
                <a:solidFill>
                  <a:srgbClr val="DFE6CF"/>
                </a:solidFill>
                <a:latin typeface="Arial"/>
                <a:cs typeface="Arial"/>
              </a:rPr>
              <a:t>using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the  </a:t>
            </a:r>
            <a:r>
              <a:rPr sz="2400" spc="-20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400" spc="-195" dirty="0">
                <a:solidFill>
                  <a:srgbClr val="DFE6CF"/>
                </a:solidFill>
                <a:latin typeface="Arial"/>
                <a:cs typeface="Arial"/>
              </a:rPr>
              <a:t>Farmers</a:t>
            </a:r>
            <a:r>
              <a:rPr sz="2400" spc="5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Markets</a:t>
            </a:r>
            <a:endParaRPr sz="2400">
              <a:latin typeface="Arial"/>
              <a:cs typeface="Arial"/>
            </a:endParaRPr>
          </a:p>
          <a:p>
            <a:pPr marL="287020" marR="50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00" dirty="0">
                <a:solidFill>
                  <a:srgbClr val="DFE6CF"/>
                </a:solidFill>
                <a:latin typeface="Arial"/>
                <a:cs typeface="Arial"/>
              </a:rPr>
              <a:t>There </a:t>
            </a:r>
            <a:r>
              <a:rPr sz="2400" spc="-50" dirty="0">
                <a:solidFill>
                  <a:srgbClr val="DFE6CF"/>
                </a:solidFill>
                <a:latin typeface="Arial"/>
                <a:cs typeface="Arial"/>
              </a:rPr>
              <a:t>are </a:t>
            </a:r>
            <a:r>
              <a:rPr sz="2400" spc="-30" dirty="0">
                <a:solidFill>
                  <a:srgbClr val="DFE6CF"/>
                </a:solidFill>
                <a:latin typeface="Arial"/>
                <a:cs typeface="Arial"/>
              </a:rPr>
              <a:t>totally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144  </a:t>
            </a:r>
            <a:r>
              <a:rPr sz="2400" spc="-195" dirty="0">
                <a:solidFill>
                  <a:srgbClr val="DFE6CF"/>
                </a:solidFill>
                <a:latin typeface="Arial"/>
                <a:cs typeface="Arial"/>
              </a:rPr>
              <a:t>Farmers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Markets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400" spc="-160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York 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city.</a:t>
            </a:r>
            <a:endParaRPr sz="2400">
              <a:latin typeface="Arial"/>
              <a:cs typeface="Arial"/>
            </a:endParaRPr>
          </a:p>
          <a:p>
            <a:pPr marL="287020" marR="3429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165" dirty="0">
                <a:solidFill>
                  <a:srgbClr val="DFE6CF"/>
                </a:solidFill>
                <a:latin typeface="Arial"/>
                <a:cs typeface="Arial"/>
              </a:rPr>
              <a:t>Highest </a:t>
            </a:r>
            <a:r>
              <a:rPr sz="2400" spc="-190" dirty="0">
                <a:solidFill>
                  <a:srgbClr val="DFE6CF"/>
                </a:solidFill>
                <a:latin typeface="Arial"/>
                <a:cs typeface="Arial"/>
              </a:rPr>
              <a:t>number </a:t>
            </a:r>
            <a:r>
              <a:rPr sz="2400" spc="-50" dirty="0">
                <a:solidFill>
                  <a:srgbClr val="DFE6CF"/>
                </a:solidFill>
                <a:latin typeface="Arial"/>
                <a:cs typeface="Arial"/>
              </a:rPr>
              <a:t>are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Manhattan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Brooklyn.And  </a:t>
            </a:r>
            <a:r>
              <a:rPr sz="2400" spc="-160" dirty="0">
                <a:solidFill>
                  <a:srgbClr val="DFE6CF"/>
                </a:solidFill>
                <a:latin typeface="Arial"/>
                <a:cs typeface="Arial"/>
              </a:rPr>
              <a:t>lowest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Queens,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Bronx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Staten</a:t>
            </a:r>
            <a:r>
              <a:rPr sz="2400" spc="-2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Island.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09844" y="2391156"/>
            <a:ext cx="3659124" cy="3645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406140" y="1301496"/>
              <a:ext cx="321716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71131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503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62216" y="1315212"/>
              <a:ext cx="201295" cy="291465"/>
            </a:xfrm>
            <a:custGeom>
              <a:avLst/>
              <a:gdLst/>
              <a:ahLst/>
              <a:cxnLst/>
              <a:rect l="l" t="t" r="r" b="b"/>
              <a:pathLst>
                <a:path w="201295" h="291465">
                  <a:moveTo>
                    <a:pt x="201167" y="291084"/>
                  </a:moveTo>
                  <a:lnTo>
                    <a:pt x="3047" y="291084"/>
                  </a:lnTo>
                  <a:lnTo>
                    <a:pt x="109394" y="154495"/>
                  </a:lnTo>
                  <a:lnTo>
                    <a:pt x="117728" y="142494"/>
                  </a:lnTo>
                  <a:lnTo>
                    <a:pt x="136397" y="105918"/>
                  </a:lnTo>
                  <a:lnTo>
                    <a:pt x="138683" y="89916"/>
                  </a:lnTo>
                  <a:lnTo>
                    <a:pt x="138088" y="82200"/>
                  </a:lnTo>
                  <a:lnTo>
                    <a:pt x="108299" y="52411"/>
                  </a:lnTo>
                  <a:lnTo>
                    <a:pt x="100583" y="51816"/>
                  </a:lnTo>
                  <a:lnTo>
                    <a:pt x="92011" y="52673"/>
                  </a:lnTo>
                  <a:lnTo>
                    <a:pt x="66865" y="82867"/>
                  </a:lnTo>
                  <a:lnTo>
                    <a:pt x="64007" y="108204"/>
                  </a:lnTo>
                  <a:lnTo>
                    <a:pt x="0" y="108204"/>
                  </a:lnTo>
                  <a:lnTo>
                    <a:pt x="7810" y="62103"/>
                  </a:lnTo>
                  <a:lnTo>
                    <a:pt x="30479" y="27432"/>
                  </a:lnTo>
                  <a:lnTo>
                    <a:pt x="65150" y="6858"/>
                  </a:lnTo>
                  <a:lnTo>
                    <a:pt x="106679" y="0"/>
                  </a:lnTo>
                  <a:lnTo>
                    <a:pt x="126396" y="1452"/>
                  </a:lnTo>
                  <a:lnTo>
                    <a:pt x="175259" y="24384"/>
                  </a:lnTo>
                  <a:lnTo>
                    <a:pt x="199477" y="68318"/>
                  </a:lnTo>
                  <a:lnTo>
                    <a:pt x="201167" y="86868"/>
                  </a:lnTo>
                  <a:lnTo>
                    <a:pt x="199191" y="105727"/>
                  </a:lnTo>
                  <a:lnTo>
                    <a:pt x="183808" y="146875"/>
                  </a:lnTo>
                  <a:lnTo>
                    <a:pt x="153923" y="193548"/>
                  </a:lnTo>
                  <a:lnTo>
                    <a:pt x="128015" y="228600"/>
                  </a:lnTo>
                  <a:lnTo>
                    <a:pt x="120395" y="237744"/>
                  </a:lnTo>
                  <a:lnTo>
                    <a:pt x="201167" y="237744"/>
                  </a:lnTo>
                  <a:lnTo>
                    <a:pt x="201167" y="29108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6119" y="1307592"/>
              <a:ext cx="215265" cy="304800"/>
            </a:xfrm>
            <a:custGeom>
              <a:avLst/>
              <a:gdLst/>
              <a:ahLst/>
              <a:cxnLst/>
              <a:rect l="l" t="t" r="r" b="b"/>
              <a:pathLst>
                <a:path w="215265" h="304800">
                  <a:moveTo>
                    <a:pt x="73152" y="121920"/>
                  </a:moveTo>
                  <a:lnTo>
                    <a:pt x="3048" y="121920"/>
                  </a:lnTo>
                  <a:lnTo>
                    <a:pt x="0" y="118872"/>
                  </a:lnTo>
                  <a:lnTo>
                    <a:pt x="0" y="102108"/>
                  </a:lnTo>
                  <a:lnTo>
                    <a:pt x="1524" y="89916"/>
                  </a:lnTo>
                  <a:lnTo>
                    <a:pt x="4572" y="79248"/>
                  </a:lnTo>
                  <a:lnTo>
                    <a:pt x="7620" y="67056"/>
                  </a:lnTo>
                  <a:lnTo>
                    <a:pt x="39624" y="22860"/>
                  </a:lnTo>
                  <a:lnTo>
                    <a:pt x="89916" y="1524"/>
                  </a:lnTo>
                  <a:lnTo>
                    <a:pt x="100584" y="0"/>
                  </a:lnTo>
                  <a:lnTo>
                    <a:pt x="123444" y="0"/>
                  </a:lnTo>
                  <a:lnTo>
                    <a:pt x="132588" y="1524"/>
                  </a:lnTo>
                  <a:lnTo>
                    <a:pt x="143256" y="3048"/>
                  </a:lnTo>
                  <a:lnTo>
                    <a:pt x="152400" y="6096"/>
                  </a:lnTo>
                  <a:lnTo>
                    <a:pt x="167640" y="13716"/>
                  </a:lnTo>
                  <a:lnTo>
                    <a:pt x="102108" y="13716"/>
                  </a:lnTo>
                  <a:lnTo>
                    <a:pt x="92964" y="15240"/>
                  </a:lnTo>
                  <a:lnTo>
                    <a:pt x="82296" y="16764"/>
                  </a:lnTo>
                  <a:lnTo>
                    <a:pt x="73152" y="19812"/>
                  </a:lnTo>
                  <a:lnTo>
                    <a:pt x="65532" y="24384"/>
                  </a:lnTo>
                  <a:lnTo>
                    <a:pt x="56388" y="28956"/>
                  </a:lnTo>
                  <a:lnTo>
                    <a:pt x="24384" y="62484"/>
                  </a:lnTo>
                  <a:lnTo>
                    <a:pt x="13716" y="103632"/>
                  </a:lnTo>
                  <a:lnTo>
                    <a:pt x="13716" y="108204"/>
                  </a:lnTo>
                  <a:lnTo>
                    <a:pt x="6096" y="108204"/>
                  </a:lnTo>
                  <a:lnTo>
                    <a:pt x="13716" y="115824"/>
                  </a:lnTo>
                  <a:lnTo>
                    <a:pt x="76200" y="115824"/>
                  </a:lnTo>
                  <a:lnTo>
                    <a:pt x="76200" y="118872"/>
                  </a:lnTo>
                  <a:lnTo>
                    <a:pt x="73152" y="121920"/>
                  </a:lnTo>
                  <a:close/>
                </a:path>
                <a:path w="215265" h="304800">
                  <a:moveTo>
                    <a:pt x="201168" y="251460"/>
                  </a:moveTo>
                  <a:lnTo>
                    <a:pt x="123444" y="251460"/>
                  </a:lnTo>
                  <a:lnTo>
                    <a:pt x="120396" y="248412"/>
                  </a:lnTo>
                  <a:lnTo>
                    <a:pt x="118872" y="245364"/>
                  </a:lnTo>
                  <a:lnTo>
                    <a:pt x="118872" y="242316"/>
                  </a:lnTo>
                  <a:lnTo>
                    <a:pt x="120396" y="240792"/>
                  </a:lnTo>
                  <a:lnTo>
                    <a:pt x="143256" y="213360"/>
                  </a:lnTo>
                  <a:lnTo>
                    <a:pt x="149352" y="205740"/>
                  </a:lnTo>
                  <a:lnTo>
                    <a:pt x="153924" y="198120"/>
                  </a:lnTo>
                  <a:lnTo>
                    <a:pt x="170688" y="172212"/>
                  </a:lnTo>
                  <a:lnTo>
                    <a:pt x="193548" y="131064"/>
                  </a:lnTo>
                  <a:lnTo>
                    <a:pt x="199644" y="112776"/>
                  </a:lnTo>
                  <a:lnTo>
                    <a:pt x="199644" y="103632"/>
                  </a:lnTo>
                  <a:lnTo>
                    <a:pt x="201168" y="94488"/>
                  </a:lnTo>
                  <a:lnTo>
                    <a:pt x="201168" y="85344"/>
                  </a:lnTo>
                  <a:lnTo>
                    <a:pt x="198120" y="70104"/>
                  </a:lnTo>
                  <a:lnTo>
                    <a:pt x="176784" y="36576"/>
                  </a:lnTo>
                  <a:lnTo>
                    <a:pt x="163068" y="27432"/>
                  </a:lnTo>
                  <a:lnTo>
                    <a:pt x="156972" y="22860"/>
                  </a:lnTo>
                  <a:lnTo>
                    <a:pt x="149352" y="19812"/>
                  </a:lnTo>
                  <a:lnTo>
                    <a:pt x="140208" y="16764"/>
                  </a:lnTo>
                  <a:lnTo>
                    <a:pt x="121920" y="13716"/>
                  </a:lnTo>
                  <a:lnTo>
                    <a:pt x="167640" y="13716"/>
                  </a:lnTo>
                  <a:lnTo>
                    <a:pt x="170688" y="15240"/>
                  </a:lnTo>
                  <a:lnTo>
                    <a:pt x="178308" y="19812"/>
                  </a:lnTo>
                  <a:lnTo>
                    <a:pt x="185928" y="25908"/>
                  </a:lnTo>
                  <a:lnTo>
                    <a:pt x="192024" y="33528"/>
                  </a:lnTo>
                  <a:lnTo>
                    <a:pt x="198120" y="39624"/>
                  </a:lnTo>
                  <a:lnTo>
                    <a:pt x="202692" y="48768"/>
                  </a:lnTo>
                  <a:lnTo>
                    <a:pt x="207264" y="56388"/>
                  </a:lnTo>
                  <a:lnTo>
                    <a:pt x="213360" y="74676"/>
                  </a:lnTo>
                  <a:lnTo>
                    <a:pt x="213360" y="83820"/>
                  </a:lnTo>
                  <a:lnTo>
                    <a:pt x="214884" y="92964"/>
                  </a:lnTo>
                  <a:lnTo>
                    <a:pt x="210312" y="124968"/>
                  </a:lnTo>
                  <a:lnTo>
                    <a:pt x="196596" y="156972"/>
                  </a:lnTo>
                  <a:lnTo>
                    <a:pt x="190500" y="169164"/>
                  </a:lnTo>
                  <a:lnTo>
                    <a:pt x="182880" y="179832"/>
                  </a:lnTo>
                  <a:lnTo>
                    <a:pt x="164592" y="205740"/>
                  </a:lnTo>
                  <a:lnTo>
                    <a:pt x="160020" y="213360"/>
                  </a:lnTo>
                  <a:lnTo>
                    <a:pt x="153924" y="220980"/>
                  </a:lnTo>
                  <a:lnTo>
                    <a:pt x="146304" y="230124"/>
                  </a:lnTo>
                  <a:lnTo>
                    <a:pt x="141224" y="237744"/>
                  </a:lnTo>
                  <a:lnTo>
                    <a:pt x="126492" y="237744"/>
                  </a:lnTo>
                  <a:lnTo>
                    <a:pt x="131064" y="249936"/>
                  </a:lnTo>
                  <a:lnTo>
                    <a:pt x="201168" y="249936"/>
                  </a:lnTo>
                  <a:lnTo>
                    <a:pt x="201168" y="251460"/>
                  </a:lnTo>
                  <a:close/>
                </a:path>
                <a:path w="215265" h="304800">
                  <a:moveTo>
                    <a:pt x="62484" y="114300"/>
                  </a:moveTo>
                  <a:lnTo>
                    <a:pt x="64008" y="100584"/>
                  </a:lnTo>
                  <a:lnTo>
                    <a:pt x="67056" y="88392"/>
                  </a:lnTo>
                  <a:lnTo>
                    <a:pt x="70104" y="79248"/>
                  </a:lnTo>
                  <a:lnTo>
                    <a:pt x="70104" y="77724"/>
                  </a:lnTo>
                  <a:lnTo>
                    <a:pt x="73152" y="70104"/>
                  </a:lnTo>
                  <a:lnTo>
                    <a:pt x="74676" y="70104"/>
                  </a:lnTo>
                  <a:lnTo>
                    <a:pt x="74676" y="68580"/>
                  </a:lnTo>
                  <a:lnTo>
                    <a:pt x="79248" y="62484"/>
                  </a:lnTo>
                  <a:lnTo>
                    <a:pt x="80772" y="62484"/>
                  </a:lnTo>
                  <a:lnTo>
                    <a:pt x="80772" y="60960"/>
                  </a:lnTo>
                  <a:lnTo>
                    <a:pt x="86868" y="57912"/>
                  </a:lnTo>
                  <a:lnTo>
                    <a:pt x="88392" y="56388"/>
                  </a:lnTo>
                  <a:lnTo>
                    <a:pt x="96012" y="53340"/>
                  </a:lnTo>
                  <a:lnTo>
                    <a:pt x="117348" y="53340"/>
                  </a:lnTo>
                  <a:lnTo>
                    <a:pt x="123444" y="56388"/>
                  </a:lnTo>
                  <a:lnTo>
                    <a:pt x="124968" y="56388"/>
                  </a:lnTo>
                  <a:lnTo>
                    <a:pt x="131064" y="59436"/>
                  </a:lnTo>
                  <a:lnTo>
                    <a:pt x="132588" y="59436"/>
                  </a:lnTo>
                  <a:lnTo>
                    <a:pt x="132588" y="60960"/>
                  </a:lnTo>
                  <a:lnTo>
                    <a:pt x="138684" y="65532"/>
                  </a:lnTo>
                  <a:lnTo>
                    <a:pt x="140208" y="65532"/>
                  </a:lnTo>
                  <a:lnTo>
                    <a:pt x="141351" y="67056"/>
                  </a:lnTo>
                  <a:lnTo>
                    <a:pt x="100584" y="67056"/>
                  </a:lnTo>
                  <a:lnTo>
                    <a:pt x="96774" y="68580"/>
                  </a:lnTo>
                  <a:lnTo>
                    <a:pt x="94488" y="68580"/>
                  </a:lnTo>
                  <a:lnTo>
                    <a:pt x="90424" y="71628"/>
                  </a:lnTo>
                  <a:lnTo>
                    <a:pt x="89916" y="71628"/>
                  </a:lnTo>
                  <a:lnTo>
                    <a:pt x="88392" y="73152"/>
                  </a:lnTo>
                  <a:lnTo>
                    <a:pt x="88773" y="73152"/>
                  </a:lnTo>
                  <a:lnTo>
                    <a:pt x="85344" y="77724"/>
                  </a:lnTo>
                  <a:lnTo>
                    <a:pt x="85953" y="77724"/>
                  </a:lnTo>
                  <a:lnTo>
                    <a:pt x="83210" y="82296"/>
                  </a:lnTo>
                  <a:lnTo>
                    <a:pt x="82296" y="82296"/>
                  </a:lnTo>
                  <a:lnTo>
                    <a:pt x="79248" y="92964"/>
                  </a:lnTo>
                  <a:lnTo>
                    <a:pt x="77724" y="103632"/>
                  </a:lnTo>
                  <a:lnTo>
                    <a:pt x="77152" y="108204"/>
                  </a:lnTo>
                  <a:lnTo>
                    <a:pt x="70104" y="108204"/>
                  </a:lnTo>
                  <a:lnTo>
                    <a:pt x="62484" y="114300"/>
                  </a:lnTo>
                  <a:close/>
                </a:path>
                <a:path w="215265" h="304800">
                  <a:moveTo>
                    <a:pt x="129540" y="76200"/>
                  </a:moveTo>
                  <a:lnTo>
                    <a:pt x="124968" y="71628"/>
                  </a:lnTo>
                  <a:lnTo>
                    <a:pt x="118872" y="68580"/>
                  </a:lnTo>
                  <a:lnTo>
                    <a:pt x="120396" y="68580"/>
                  </a:lnTo>
                  <a:lnTo>
                    <a:pt x="112776" y="67056"/>
                  </a:lnTo>
                  <a:lnTo>
                    <a:pt x="141351" y="67056"/>
                  </a:lnTo>
                  <a:lnTo>
                    <a:pt x="144780" y="71628"/>
                  </a:lnTo>
                  <a:lnTo>
                    <a:pt x="144780" y="73152"/>
                  </a:lnTo>
                  <a:lnTo>
                    <a:pt x="145542" y="74676"/>
                  </a:lnTo>
                  <a:lnTo>
                    <a:pt x="129540" y="74676"/>
                  </a:lnTo>
                  <a:lnTo>
                    <a:pt x="129540" y="76200"/>
                  </a:lnTo>
                  <a:close/>
                </a:path>
                <a:path w="215265" h="304800">
                  <a:moveTo>
                    <a:pt x="92964" y="70104"/>
                  </a:moveTo>
                  <a:lnTo>
                    <a:pt x="94488" y="68580"/>
                  </a:lnTo>
                  <a:lnTo>
                    <a:pt x="96774" y="68580"/>
                  </a:lnTo>
                  <a:lnTo>
                    <a:pt x="92964" y="70104"/>
                  </a:lnTo>
                  <a:close/>
                </a:path>
                <a:path w="215265" h="304800">
                  <a:moveTo>
                    <a:pt x="88392" y="73152"/>
                  </a:moveTo>
                  <a:lnTo>
                    <a:pt x="89916" y="71628"/>
                  </a:lnTo>
                  <a:lnTo>
                    <a:pt x="89262" y="72498"/>
                  </a:lnTo>
                  <a:lnTo>
                    <a:pt x="88392" y="73152"/>
                  </a:lnTo>
                  <a:close/>
                </a:path>
                <a:path w="215265" h="304800">
                  <a:moveTo>
                    <a:pt x="89262" y="72498"/>
                  </a:moveTo>
                  <a:lnTo>
                    <a:pt x="89916" y="71628"/>
                  </a:lnTo>
                  <a:lnTo>
                    <a:pt x="90424" y="71628"/>
                  </a:lnTo>
                  <a:lnTo>
                    <a:pt x="89262" y="72498"/>
                  </a:lnTo>
                  <a:close/>
                </a:path>
                <a:path w="215265" h="304800">
                  <a:moveTo>
                    <a:pt x="88773" y="73152"/>
                  </a:moveTo>
                  <a:lnTo>
                    <a:pt x="88392" y="73152"/>
                  </a:lnTo>
                  <a:lnTo>
                    <a:pt x="89262" y="72498"/>
                  </a:lnTo>
                  <a:lnTo>
                    <a:pt x="88773" y="73152"/>
                  </a:lnTo>
                  <a:close/>
                </a:path>
                <a:path w="215265" h="304800">
                  <a:moveTo>
                    <a:pt x="149352" y="80772"/>
                  </a:moveTo>
                  <a:lnTo>
                    <a:pt x="134112" y="80772"/>
                  </a:lnTo>
                  <a:lnTo>
                    <a:pt x="129540" y="74676"/>
                  </a:lnTo>
                  <a:lnTo>
                    <a:pt x="145542" y="74676"/>
                  </a:lnTo>
                  <a:lnTo>
                    <a:pt x="147828" y="79248"/>
                  </a:lnTo>
                  <a:lnTo>
                    <a:pt x="149352" y="79248"/>
                  </a:lnTo>
                  <a:lnTo>
                    <a:pt x="149352" y="80772"/>
                  </a:lnTo>
                  <a:close/>
                </a:path>
                <a:path w="215265" h="304800">
                  <a:moveTo>
                    <a:pt x="85953" y="77724"/>
                  </a:moveTo>
                  <a:lnTo>
                    <a:pt x="85344" y="77724"/>
                  </a:lnTo>
                  <a:lnTo>
                    <a:pt x="86868" y="76200"/>
                  </a:lnTo>
                  <a:lnTo>
                    <a:pt x="85953" y="77724"/>
                  </a:lnTo>
                  <a:close/>
                </a:path>
                <a:path w="215265" h="304800">
                  <a:moveTo>
                    <a:pt x="135636" y="85344"/>
                  </a:moveTo>
                  <a:lnTo>
                    <a:pt x="132588" y="79248"/>
                  </a:lnTo>
                  <a:lnTo>
                    <a:pt x="134112" y="80772"/>
                  </a:lnTo>
                  <a:lnTo>
                    <a:pt x="149352" y="80772"/>
                  </a:lnTo>
                  <a:lnTo>
                    <a:pt x="149961" y="83820"/>
                  </a:lnTo>
                  <a:lnTo>
                    <a:pt x="135636" y="83820"/>
                  </a:lnTo>
                  <a:lnTo>
                    <a:pt x="135636" y="85344"/>
                  </a:lnTo>
                  <a:close/>
                </a:path>
                <a:path w="215265" h="304800">
                  <a:moveTo>
                    <a:pt x="82296" y="83820"/>
                  </a:moveTo>
                  <a:lnTo>
                    <a:pt x="82296" y="82296"/>
                  </a:lnTo>
                  <a:lnTo>
                    <a:pt x="83210" y="82296"/>
                  </a:lnTo>
                  <a:lnTo>
                    <a:pt x="82296" y="83820"/>
                  </a:lnTo>
                  <a:close/>
                </a:path>
                <a:path w="215265" h="304800">
                  <a:moveTo>
                    <a:pt x="137160" y="91440"/>
                  </a:moveTo>
                  <a:lnTo>
                    <a:pt x="135636" y="83820"/>
                  </a:lnTo>
                  <a:lnTo>
                    <a:pt x="149961" y="83820"/>
                  </a:lnTo>
                  <a:lnTo>
                    <a:pt x="150876" y="88392"/>
                  </a:lnTo>
                  <a:lnTo>
                    <a:pt x="151130" y="89916"/>
                  </a:lnTo>
                  <a:lnTo>
                    <a:pt x="137160" y="89916"/>
                  </a:lnTo>
                  <a:lnTo>
                    <a:pt x="137160" y="91440"/>
                  </a:lnTo>
                  <a:close/>
                </a:path>
                <a:path w="215265" h="304800">
                  <a:moveTo>
                    <a:pt x="211836" y="304800"/>
                  </a:moveTo>
                  <a:lnTo>
                    <a:pt x="6096" y="304800"/>
                  </a:lnTo>
                  <a:lnTo>
                    <a:pt x="3048" y="303276"/>
                  </a:lnTo>
                  <a:lnTo>
                    <a:pt x="3048" y="301752"/>
                  </a:lnTo>
                  <a:lnTo>
                    <a:pt x="1524" y="298704"/>
                  </a:lnTo>
                  <a:lnTo>
                    <a:pt x="1524" y="295656"/>
                  </a:lnTo>
                  <a:lnTo>
                    <a:pt x="3048" y="294132"/>
                  </a:lnTo>
                  <a:lnTo>
                    <a:pt x="100584" y="170688"/>
                  </a:lnTo>
                  <a:lnTo>
                    <a:pt x="109728" y="156972"/>
                  </a:lnTo>
                  <a:lnTo>
                    <a:pt x="118872" y="146304"/>
                  </a:lnTo>
                  <a:lnTo>
                    <a:pt x="124968" y="135636"/>
                  </a:lnTo>
                  <a:lnTo>
                    <a:pt x="129540" y="126492"/>
                  </a:lnTo>
                  <a:lnTo>
                    <a:pt x="134112" y="118872"/>
                  </a:lnTo>
                  <a:lnTo>
                    <a:pt x="137160" y="111252"/>
                  </a:lnTo>
                  <a:lnTo>
                    <a:pt x="137160" y="103632"/>
                  </a:lnTo>
                  <a:lnTo>
                    <a:pt x="138684" y="97536"/>
                  </a:lnTo>
                  <a:lnTo>
                    <a:pt x="137160" y="89916"/>
                  </a:lnTo>
                  <a:lnTo>
                    <a:pt x="151130" y="89916"/>
                  </a:lnTo>
                  <a:lnTo>
                    <a:pt x="152400" y="97536"/>
                  </a:lnTo>
                  <a:lnTo>
                    <a:pt x="149352" y="115824"/>
                  </a:lnTo>
                  <a:lnTo>
                    <a:pt x="146304" y="124968"/>
                  </a:lnTo>
                  <a:lnTo>
                    <a:pt x="137160" y="143256"/>
                  </a:lnTo>
                  <a:lnTo>
                    <a:pt x="129540" y="153924"/>
                  </a:lnTo>
                  <a:lnTo>
                    <a:pt x="121920" y="166116"/>
                  </a:lnTo>
                  <a:lnTo>
                    <a:pt x="111252" y="179832"/>
                  </a:lnTo>
                  <a:lnTo>
                    <a:pt x="23349" y="291084"/>
                  </a:lnTo>
                  <a:lnTo>
                    <a:pt x="9144" y="291084"/>
                  </a:lnTo>
                  <a:lnTo>
                    <a:pt x="13716" y="303276"/>
                  </a:lnTo>
                  <a:lnTo>
                    <a:pt x="213360" y="303276"/>
                  </a:lnTo>
                  <a:lnTo>
                    <a:pt x="211836" y="304800"/>
                  </a:lnTo>
                  <a:close/>
                </a:path>
                <a:path w="215265" h="304800">
                  <a:moveTo>
                    <a:pt x="13716" y="115824"/>
                  </a:moveTo>
                  <a:lnTo>
                    <a:pt x="6096" y="108204"/>
                  </a:lnTo>
                  <a:lnTo>
                    <a:pt x="13716" y="108204"/>
                  </a:lnTo>
                  <a:lnTo>
                    <a:pt x="13716" y="115824"/>
                  </a:lnTo>
                  <a:close/>
                </a:path>
                <a:path w="215265" h="304800">
                  <a:moveTo>
                    <a:pt x="76200" y="115824"/>
                  </a:moveTo>
                  <a:lnTo>
                    <a:pt x="13716" y="115824"/>
                  </a:lnTo>
                  <a:lnTo>
                    <a:pt x="13716" y="108204"/>
                  </a:lnTo>
                  <a:lnTo>
                    <a:pt x="63161" y="108204"/>
                  </a:lnTo>
                  <a:lnTo>
                    <a:pt x="62484" y="114300"/>
                  </a:lnTo>
                  <a:lnTo>
                    <a:pt x="76390" y="114300"/>
                  </a:lnTo>
                  <a:lnTo>
                    <a:pt x="76200" y="115824"/>
                  </a:lnTo>
                  <a:close/>
                </a:path>
                <a:path w="215265" h="304800">
                  <a:moveTo>
                    <a:pt x="76390" y="114300"/>
                  </a:moveTo>
                  <a:lnTo>
                    <a:pt x="62484" y="114300"/>
                  </a:lnTo>
                  <a:lnTo>
                    <a:pt x="70104" y="108204"/>
                  </a:lnTo>
                  <a:lnTo>
                    <a:pt x="77152" y="108204"/>
                  </a:lnTo>
                  <a:lnTo>
                    <a:pt x="76390" y="114300"/>
                  </a:lnTo>
                  <a:close/>
                </a:path>
                <a:path w="215265" h="304800">
                  <a:moveTo>
                    <a:pt x="131064" y="249936"/>
                  </a:moveTo>
                  <a:lnTo>
                    <a:pt x="126492" y="237744"/>
                  </a:lnTo>
                  <a:lnTo>
                    <a:pt x="141224" y="237744"/>
                  </a:lnTo>
                  <a:lnTo>
                    <a:pt x="140208" y="239268"/>
                  </a:lnTo>
                  <a:lnTo>
                    <a:pt x="131064" y="249936"/>
                  </a:lnTo>
                  <a:close/>
                </a:path>
                <a:path w="215265" h="304800">
                  <a:moveTo>
                    <a:pt x="201168" y="249936"/>
                  </a:moveTo>
                  <a:lnTo>
                    <a:pt x="131064" y="249936"/>
                  </a:lnTo>
                  <a:lnTo>
                    <a:pt x="140208" y="239268"/>
                  </a:lnTo>
                  <a:lnTo>
                    <a:pt x="141224" y="237744"/>
                  </a:lnTo>
                  <a:lnTo>
                    <a:pt x="211836" y="237744"/>
                  </a:lnTo>
                  <a:lnTo>
                    <a:pt x="214884" y="240792"/>
                  </a:lnTo>
                  <a:lnTo>
                    <a:pt x="214884" y="245364"/>
                  </a:lnTo>
                  <a:lnTo>
                    <a:pt x="201168" y="245364"/>
                  </a:lnTo>
                  <a:lnTo>
                    <a:pt x="201168" y="249936"/>
                  </a:lnTo>
                  <a:close/>
                </a:path>
                <a:path w="215265" h="304800">
                  <a:moveTo>
                    <a:pt x="201168" y="298704"/>
                  </a:moveTo>
                  <a:lnTo>
                    <a:pt x="201168" y="245364"/>
                  </a:lnTo>
                  <a:lnTo>
                    <a:pt x="207264" y="251460"/>
                  </a:lnTo>
                  <a:lnTo>
                    <a:pt x="214884" y="251460"/>
                  </a:lnTo>
                  <a:lnTo>
                    <a:pt x="214884" y="291084"/>
                  </a:lnTo>
                  <a:lnTo>
                    <a:pt x="207264" y="291084"/>
                  </a:lnTo>
                  <a:lnTo>
                    <a:pt x="201168" y="298704"/>
                  </a:lnTo>
                  <a:close/>
                </a:path>
                <a:path w="215265" h="304800">
                  <a:moveTo>
                    <a:pt x="214884" y="251460"/>
                  </a:moveTo>
                  <a:lnTo>
                    <a:pt x="207264" y="251460"/>
                  </a:lnTo>
                  <a:lnTo>
                    <a:pt x="201168" y="245364"/>
                  </a:lnTo>
                  <a:lnTo>
                    <a:pt x="214884" y="245364"/>
                  </a:lnTo>
                  <a:lnTo>
                    <a:pt x="214884" y="251460"/>
                  </a:lnTo>
                  <a:close/>
                </a:path>
                <a:path w="215265" h="304800">
                  <a:moveTo>
                    <a:pt x="13716" y="303276"/>
                  </a:moveTo>
                  <a:lnTo>
                    <a:pt x="9144" y="291084"/>
                  </a:lnTo>
                  <a:lnTo>
                    <a:pt x="23349" y="291084"/>
                  </a:lnTo>
                  <a:lnTo>
                    <a:pt x="13716" y="303276"/>
                  </a:lnTo>
                  <a:close/>
                </a:path>
                <a:path w="215265" h="304800">
                  <a:moveTo>
                    <a:pt x="213360" y="303276"/>
                  </a:moveTo>
                  <a:lnTo>
                    <a:pt x="13716" y="303276"/>
                  </a:lnTo>
                  <a:lnTo>
                    <a:pt x="23349" y="291084"/>
                  </a:lnTo>
                  <a:lnTo>
                    <a:pt x="201168" y="291084"/>
                  </a:lnTo>
                  <a:lnTo>
                    <a:pt x="201168" y="298704"/>
                  </a:lnTo>
                  <a:lnTo>
                    <a:pt x="214884" y="298704"/>
                  </a:lnTo>
                  <a:lnTo>
                    <a:pt x="214884" y="301752"/>
                  </a:lnTo>
                  <a:lnTo>
                    <a:pt x="213360" y="303276"/>
                  </a:lnTo>
                  <a:close/>
                </a:path>
                <a:path w="215265" h="304800">
                  <a:moveTo>
                    <a:pt x="214884" y="298704"/>
                  </a:moveTo>
                  <a:lnTo>
                    <a:pt x="201168" y="298704"/>
                  </a:lnTo>
                  <a:lnTo>
                    <a:pt x="207264" y="291084"/>
                  </a:lnTo>
                  <a:lnTo>
                    <a:pt x="214884" y="291084"/>
                  </a:lnTo>
                  <a:lnTo>
                    <a:pt x="214884" y="29870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52080" y="1968561"/>
            <a:ext cx="49606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145" dirty="0">
                <a:solidFill>
                  <a:srgbClr val="DFE6CF"/>
                </a:solidFill>
                <a:latin typeface="Trebuchet MS"/>
                <a:cs typeface="Trebuchet MS"/>
              </a:rPr>
              <a:t>Farmers </a:t>
            </a:r>
            <a:r>
              <a:rPr sz="2000" b="1" spc="-125" dirty="0">
                <a:solidFill>
                  <a:srgbClr val="DFE6CF"/>
                </a:solidFill>
                <a:latin typeface="Trebuchet MS"/>
                <a:cs typeface="Trebuchet MS"/>
              </a:rPr>
              <a:t>Market </a:t>
            </a:r>
            <a:r>
              <a:rPr sz="2000" b="1" spc="-70" dirty="0">
                <a:solidFill>
                  <a:srgbClr val="DFE6CF"/>
                </a:solidFill>
                <a:latin typeface="Trebuchet MS"/>
                <a:cs typeface="Trebuchet MS"/>
              </a:rPr>
              <a:t>visualisation-New </a:t>
            </a:r>
            <a:r>
              <a:rPr sz="2000" b="1" spc="-170" dirty="0">
                <a:solidFill>
                  <a:srgbClr val="DFE6CF"/>
                </a:solidFill>
                <a:latin typeface="Trebuchet MS"/>
                <a:cs typeface="Trebuchet MS"/>
              </a:rPr>
              <a:t>York</a:t>
            </a:r>
            <a:r>
              <a:rPr sz="2000" b="1" spc="35" dirty="0">
                <a:solidFill>
                  <a:srgbClr val="DFE6CF"/>
                </a:solidFill>
                <a:latin typeface="Trebuchet MS"/>
                <a:cs typeface="Trebuchet MS"/>
              </a:rPr>
              <a:t> </a:t>
            </a:r>
            <a:r>
              <a:rPr sz="2000" b="1" spc="-110" dirty="0">
                <a:solidFill>
                  <a:srgbClr val="DFE6CF"/>
                </a:solidFill>
                <a:latin typeface="Trebuchet MS"/>
                <a:cs typeface="Trebuchet MS"/>
              </a:rPr>
              <a:t>City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6816" y="2407920"/>
            <a:ext cx="6922008" cy="412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06140" y="1301496"/>
              <a:ext cx="321716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71131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503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56120" y="1309116"/>
              <a:ext cx="210312" cy="307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08592" y="1967006"/>
            <a:ext cx="794258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8275" indent="-274320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b="1" spc="-80" dirty="0">
                <a:solidFill>
                  <a:srgbClr val="DFE6CF"/>
                </a:solidFill>
                <a:latin typeface="Trebuchet MS"/>
                <a:cs typeface="Trebuchet MS"/>
              </a:rPr>
              <a:t>Data </a:t>
            </a:r>
            <a:r>
              <a:rPr sz="2400" b="1" spc="-135" dirty="0">
                <a:solidFill>
                  <a:srgbClr val="DFE6CF"/>
                </a:solidFill>
                <a:latin typeface="Trebuchet MS"/>
                <a:cs typeface="Trebuchet MS"/>
              </a:rPr>
              <a:t>3 </a:t>
            </a:r>
            <a:r>
              <a:rPr sz="2400" b="1" spc="-260" dirty="0">
                <a:solidFill>
                  <a:srgbClr val="DFE6CF"/>
                </a:solidFill>
                <a:latin typeface="Trebuchet MS"/>
                <a:cs typeface="Trebuchet MS"/>
              </a:rPr>
              <a:t>: </a:t>
            </a:r>
            <a:r>
              <a:rPr sz="2400" spc="-360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analyize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Population, </a:t>
            </a: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Demographics 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Cuisine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, </a:t>
            </a:r>
            <a:r>
              <a:rPr sz="2400" spc="-110" dirty="0">
                <a:solidFill>
                  <a:srgbClr val="DFE6CF"/>
                </a:solidFill>
                <a:latin typeface="Arial"/>
                <a:cs typeface="Arial"/>
              </a:rPr>
              <a:t>scrapped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400" spc="-20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400" spc="-114" dirty="0">
                <a:solidFill>
                  <a:srgbClr val="DFE6CF"/>
                </a:solidFill>
                <a:latin typeface="Arial"/>
                <a:cs typeface="Arial"/>
              </a:rPr>
              <a:t>from </a:t>
            </a:r>
            <a:r>
              <a:rPr sz="2400" spc="-25" dirty="0">
                <a:solidFill>
                  <a:srgbClr val="DFE6CF"/>
                </a:solidFill>
                <a:latin typeface="Arial"/>
                <a:cs typeface="Arial"/>
              </a:rPr>
              <a:t>Wikipedia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pages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given  </a:t>
            </a: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above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the </a:t>
            </a:r>
            <a:r>
              <a:rPr sz="2400" spc="-25" dirty="0">
                <a:solidFill>
                  <a:srgbClr val="DFE6CF"/>
                </a:solidFill>
                <a:latin typeface="Arial"/>
                <a:cs typeface="Arial"/>
              </a:rPr>
              <a:t>data</a:t>
            </a:r>
            <a:r>
              <a:rPr sz="2400" spc="41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75" dirty="0">
                <a:solidFill>
                  <a:srgbClr val="DFE6CF"/>
                </a:solidFill>
                <a:latin typeface="Arial"/>
                <a:cs typeface="Arial"/>
              </a:rPr>
              <a:t>section.</a:t>
            </a:r>
            <a:endParaRPr sz="2400">
              <a:latin typeface="Arial"/>
              <a:cs typeface="Arial"/>
            </a:endParaRPr>
          </a:p>
          <a:p>
            <a:pPr marL="286385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We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used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BeautifulSoup </a:t>
            </a:r>
            <a:r>
              <a:rPr sz="2400" spc="-140" dirty="0">
                <a:solidFill>
                  <a:srgbClr val="DFE6CF"/>
                </a:solidFill>
                <a:latin typeface="Arial"/>
                <a:cs typeface="Arial"/>
              </a:rPr>
              <a:t>python</a:t>
            </a:r>
            <a:r>
              <a:rPr sz="2400" spc="-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DFE6CF"/>
                </a:solidFill>
                <a:latin typeface="Arial"/>
                <a:cs typeface="Arial"/>
              </a:rPr>
              <a:t>library.</a:t>
            </a:r>
            <a:endParaRPr sz="2400">
              <a:latin typeface="Arial"/>
              <a:cs typeface="Arial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-114" dirty="0">
                <a:solidFill>
                  <a:srgbClr val="DFE6CF"/>
                </a:solidFill>
                <a:latin typeface="Arial"/>
                <a:cs typeface="Arial"/>
              </a:rPr>
              <a:t>Beautiful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Soup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400" spc="-190" dirty="0">
                <a:solidFill>
                  <a:srgbClr val="DFE6CF"/>
                </a:solidFill>
                <a:latin typeface="Arial"/>
                <a:cs typeface="Arial"/>
              </a:rPr>
              <a:t>Python </a:t>
            </a:r>
            <a:r>
              <a:rPr sz="2400" spc="-90" dirty="0">
                <a:solidFill>
                  <a:srgbClr val="DFE6CF"/>
                </a:solidFill>
                <a:latin typeface="Arial"/>
                <a:cs typeface="Arial"/>
              </a:rPr>
              <a:t>package </a:t>
            </a:r>
            <a:r>
              <a:rPr sz="2400" spc="-25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parsing </a:t>
            </a:r>
            <a:r>
              <a:rPr sz="2400" spc="-320" dirty="0">
                <a:solidFill>
                  <a:srgbClr val="DFE6CF"/>
                </a:solidFill>
                <a:latin typeface="Arial"/>
                <a:cs typeface="Arial"/>
              </a:rPr>
              <a:t>HTML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400" spc="-285" dirty="0">
                <a:solidFill>
                  <a:srgbClr val="DFE6CF"/>
                </a:solidFill>
                <a:latin typeface="Arial"/>
                <a:cs typeface="Arial"/>
              </a:rPr>
              <a:t>XML  </a:t>
            </a:r>
            <a:r>
              <a:rPr sz="2400" spc="-220" dirty="0">
                <a:solidFill>
                  <a:srgbClr val="DFE6CF"/>
                </a:solidFill>
                <a:latin typeface="Arial"/>
                <a:cs typeface="Arial"/>
              </a:rPr>
              <a:t>documents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(including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having </a:t>
            </a:r>
            <a:r>
              <a:rPr sz="2400" spc="-110" dirty="0">
                <a:solidFill>
                  <a:srgbClr val="DFE6CF"/>
                </a:solidFill>
                <a:latin typeface="Arial"/>
                <a:cs typeface="Arial"/>
              </a:rPr>
              <a:t>malformed </a:t>
            </a:r>
            <a:r>
              <a:rPr sz="2400" spc="-155" dirty="0">
                <a:solidFill>
                  <a:srgbClr val="DFE6CF"/>
                </a:solidFill>
                <a:latin typeface="Arial"/>
                <a:cs typeface="Arial"/>
              </a:rPr>
              <a:t>markup, </a:t>
            </a:r>
            <a:r>
              <a:rPr sz="2400" spc="-114" dirty="0">
                <a:solidFill>
                  <a:srgbClr val="DFE6CF"/>
                </a:solidFill>
                <a:latin typeface="Arial"/>
                <a:cs typeface="Arial"/>
              </a:rPr>
              <a:t>i.e. </a:t>
            </a: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non-closed 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tags, </a:t>
            </a:r>
            <a:r>
              <a:rPr sz="2400" spc="-275" dirty="0">
                <a:solidFill>
                  <a:srgbClr val="DFE6CF"/>
                </a:solidFill>
                <a:latin typeface="Arial"/>
                <a:cs typeface="Arial"/>
              </a:rPr>
              <a:t>so </a:t>
            </a: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named </a:t>
            </a:r>
            <a:r>
              <a:rPr sz="2400" spc="-10" dirty="0">
                <a:solidFill>
                  <a:srgbClr val="DFE6CF"/>
                </a:solidFill>
                <a:latin typeface="Arial"/>
                <a:cs typeface="Arial"/>
              </a:rPr>
              <a:t>after tag</a:t>
            </a:r>
            <a:r>
              <a:rPr sz="2400" spc="1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90" dirty="0">
                <a:solidFill>
                  <a:srgbClr val="DFE6CF"/>
                </a:solidFill>
                <a:latin typeface="Arial"/>
                <a:cs typeface="Arial"/>
              </a:rPr>
              <a:t>soup).</a:t>
            </a:r>
            <a:endParaRPr sz="2400">
              <a:latin typeface="Arial"/>
              <a:cs typeface="Arial"/>
            </a:endParaRPr>
          </a:p>
          <a:p>
            <a:pPr marL="286385" marR="301625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It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creates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400" spc="-114" dirty="0">
                <a:solidFill>
                  <a:srgbClr val="DFE6CF"/>
                </a:solidFill>
                <a:latin typeface="Arial"/>
                <a:cs typeface="Arial"/>
              </a:rPr>
              <a:t>parse </a:t>
            </a:r>
            <a:r>
              <a:rPr sz="2400" spc="-70" dirty="0">
                <a:solidFill>
                  <a:srgbClr val="DFE6CF"/>
                </a:solidFill>
                <a:latin typeface="Arial"/>
                <a:cs typeface="Arial"/>
              </a:rPr>
              <a:t>tree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parsed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pages </a:t>
            </a:r>
            <a:r>
              <a:rPr sz="2400" spc="-85" dirty="0">
                <a:solidFill>
                  <a:srgbClr val="DFE6CF"/>
                </a:solidFill>
                <a:latin typeface="Arial"/>
                <a:cs typeface="Arial"/>
              </a:rPr>
              <a:t>that </a:t>
            </a:r>
            <a:r>
              <a:rPr sz="2400" spc="-200" dirty="0">
                <a:solidFill>
                  <a:srgbClr val="DFE6CF"/>
                </a:solidFill>
                <a:latin typeface="Arial"/>
                <a:cs typeface="Arial"/>
              </a:rPr>
              <a:t>can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be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used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to  </a:t>
            </a:r>
            <a:r>
              <a:rPr sz="2400" spc="-85" dirty="0">
                <a:solidFill>
                  <a:srgbClr val="DFE6CF"/>
                </a:solidFill>
                <a:latin typeface="Arial"/>
                <a:cs typeface="Arial"/>
              </a:rPr>
              <a:t>extract </a:t>
            </a:r>
            <a:r>
              <a:rPr sz="2400" spc="-20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400" spc="-114" dirty="0">
                <a:solidFill>
                  <a:srgbClr val="DFE6CF"/>
                </a:solidFill>
                <a:latin typeface="Arial"/>
                <a:cs typeface="Arial"/>
              </a:rPr>
              <a:t>from </a:t>
            </a:r>
            <a:r>
              <a:rPr sz="2400" spc="-285" dirty="0">
                <a:solidFill>
                  <a:srgbClr val="DFE6CF"/>
                </a:solidFill>
                <a:latin typeface="Arial"/>
                <a:cs typeface="Arial"/>
              </a:rPr>
              <a:t>HTML,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which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400" spc="-165" dirty="0">
                <a:solidFill>
                  <a:srgbClr val="DFE6CF"/>
                </a:solidFill>
                <a:latin typeface="Arial"/>
                <a:cs typeface="Arial"/>
              </a:rPr>
              <a:t>useful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web</a:t>
            </a:r>
            <a:r>
              <a:rPr sz="2400" spc="-31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scraping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7404" y="1348740"/>
              <a:ext cx="2872740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23587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5967" y="1484376"/>
              <a:ext cx="222885" cy="64135"/>
            </a:xfrm>
            <a:custGeom>
              <a:avLst/>
              <a:gdLst/>
              <a:ahLst/>
              <a:cxnLst/>
              <a:rect l="l" t="t" r="r" b="b"/>
              <a:pathLst>
                <a:path w="222885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2504" y="3048"/>
                  </a:lnTo>
                  <a:lnTo>
                    <a:pt x="2225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7620" y="50292"/>
                  </a:lnTo>
                  <a:lnTo>
                    <a:pt x="13716" y="56388"/>
                  </a:lnTo>
                  <a:lnTo>
                    <a:pt x="222504" y="56388"/>
                  </a:lnTo>
                  <a:lnTo>
                    <a:pt x="222504" y="60960"/>
                  </a:lnTo>
                  <a:lnTo>
                    <a:pt x="217932" y="64008"/>
                  </a:lnTo>
                  <a:close/>
                </a:path>
                <a:path w="222885" h="64134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2885" h="64134">
                  <a:moveTo>
                    <a:pt x="2087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8788" y="7620"/>
                  </a:lnTo>
                  <a:lnTo>
                    <a:pt x="208788" y="13716"/>
                  </a:lnTo>
                  <a:close/>
                </a:path>
                <a:path w="222885" h="64134">
                  <a:moveTo>
                    <a:pt x="208788" y="56388"/>
                  </a:moveTo>
                  <a:lnTo>
                    <a:pt x="208788" y="7620"/>
                  </a:lnTo>
                  <a:lnTo>
                    <a:pt x="214884" y="13716"/>
                  </a:lnTo>
                  <a:lnTo>
                    <a:pt x="222504" y="13716"/>
                  </a:lnTo>
                  <a:lnTo>
                    <a:pt x="222504" y="50292"/>
                  </a:lnTo>
                  <a:lnTo>
                    <a:pt x="214884" y="50292"/>
                  </a:lnTo>
                  <a:lnTo>
                    <a:pt x="208788" y="56388"/>
                  </a:lnTo>
                  <a:close/>
                </a:path>
                <a:path w="222885" h="64134">
                  <a:moveTo>
                    <a:pt x="222504" y="13716"/>
                  </a:moveTo>
                  <a:lnTo>
                    <a:pt x="214884" y="13716"/>
                  </a:lnTo>
                  <a:lnTo>
                    <a:pt x="208788" y="7620"/>
                  </a:lnTo>
                  <a:lnTo>
                    <a:pt x="222504" y="7620"/>
                  </a:lnTo>
                  <a:lnTo>
                    <a:pt x="222504" y="13716"/>
                  </a:lnTo>
                  <a:close/>
                </a:path>
                <a:path w="222885" h="64134">
                  <a:moveTo>
                    <a:pt x="13716" y="56388"/>
                  </a:moveTo>
                  <a:lnTo>
                    <a:pt x="7620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2885" h="64134">
                  <a:moveTo>
                    <a:pt x="208788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8788" y="50292"/>
                  </a:lnTo>
                  <a:lnTo>
                    <a:pt x="208788" y="56388"/>
                  </a:lnTo>
                  <a:close/>
                </a:path>
                <a:path w="222885" h="64134">
                  <a:moveTo>
                    <a:pt x="222504" y="56388"/>
                  </a:moveTo>
                  <a:lnTo>
                    <a:pt x="208788" y="56388"/>
                  </a:lnTo>
                  <a:lnTo>
                    <a:pt x="214884" y="50292"/>
                  </a:lnTo>
                  <a:lnTo>
                    <a:pt x="222504" y="50292"/>
                  </a:lnTo>
                  <a:lnTo>
                    <a:pt x="222504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1916" y="1354836"/>
              <a:ext cx="188976" cy="2730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92623" y="1508760"/>
              <a:ext cx="114300" cy="50800"/>
            </a:xfrm>
            <a:custGeom>
              <a:avLst/>
              <a:gdLst/>
              <a:ahLst/>
              <a:cxnLst/>
              <a:rect l="l" t="t" r="r" b="b"/>
              <a:pathLst>
                <a:path w="114300" h="50800">
                  <a:moveTo>
                    <a:pt x="114300" y="50291"/>
                  </a:moveTo>
                  <a:lnTo>
                    <a:pt x="0" y="50291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029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6528" y="1501140"/>
              <a:ext cx="128270" cy="66040"/>
            </a:xfrm>
            <a:custGeom>
              <a:avLst/>
              <a:gdLst/>
              <a:ahLst/>
              <a:cxnLst/>
              <a:rect l="l" t="t" r="r" b="b"/>
              <a:pathLst>
                <a:path w="128270" h="66040">
                  <a:moveTo>
                    <a:pt x="124968" y="65532"/>
                  </a:moveTo>
                  <a:lnTo>
                    <a:pt x="3048" y="65532"/>
                  </a:lnTo>
                  <a:lnTo>
                    <a:pt x="0" y="624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4968" y="0"/>
                  </a:lnTo>
                  <a:lnTo>
                    <a:pt x="128016" y="3048"/>
                  </a:lnTo>
                  <a:lnTo>
                    <a:pt x="12801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1816"/>
                  </a:lnTo>
                  <a:lnTo>
                    <a:pt x="6096" y="51816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2484"/>
                  </a:lnTo>
                  <a:lnTo>
                    <a:pt x="124968" y="65532"/>
                  </a:lnTo>
                  <a:close/>
                </a:path>
                <a:path w="128270" h="6604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28270" h="66040">
                  <a:moveTo>
                    <a:pt x="11430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14300" y="7620"/>
                  </a:lnTo>
                  <a:lnTo>
                    <a:pt x="114300" y="13716"/>
                  </a:lnTo>
                  <a:close/>
                </a:path>
                <a:path w="128270" h="66040">
                  <a:moveTo>
                    <a:pt x="114300" y="57912"/>
                  </a:moveTo>
                  <a:lnTo>
                    <a:pt x="114300" y="7620"/>
                  </a:lnTo>
                  <a:lnTo>
                    <a:pt x="120396" y="13716"/>
                  </a:lnTo>
                  <a:lnTo>
                    <a:pt x="128016" y="13716"/>
                  </a:lnTo>
                  <a:lnTo>
                    <a:pt x="128016" y="51816"/>
                  </a:lnTo>
                  <a:lnTo>
                    <a:pt x="120396" y="51816"/>
                  </a:lnTo>
                  <a:lnTo>
                    <a:pt x="114300" y="57912"/>
                  </a:lnTo>
                  <a:close/>
                </a:path>
                <a:path w="128270" h="66040">
                  <a:moveTo>
                    <a:pt x="128016" y="13716"/>
                  </a:moveTo>
                  <a:lnTo>
                    <a:pt x="120396" y="13716"/>
                  </a:lnTo>
                  <a:lnTo>
                    <a:pt x="114300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28270" h="66040">
                  <a:moveTo>
                    <a:pt x="13716" y="57912"/>
                  </a:moveTo>
                  <a:lnTo>
                    <a:pt x="6096" y="51816"/>
                  </a:lnTo>
                  <a:lnTo>
                    <a:pt x="13716" y="51816"/>
                  </a:lnTo>
                  <a:lnTo>
                    <a:pt x="13716" y="57912"/>
                  </a:lnTo>
                  <a:close/>
                </a:path>
                <a:path w="128270" h="66040">
                  <a:moveTo>
                    <a:pt x="114300" y="57912"/>
                  </a:moveTo>
                  <a:lnTo>
                    <a:pt x="13716" y="57912"/>
                  </a:lnTo>
                  <a:lnTo>
                    <a:pt x="13716" y="51816"/>
                  </a:lnTo>
                  <a:lnTo>
                    <a:pt x="114300" y="51816"/>
                  </a:lnTo>
                  <a:lnTo>
                    <a:pt x="114300" y="57912"/>
                  </a:lnTo>
                  <a:close/>
                </a:path>
                <a:path w="128270" h="66040">
                  <a:moveTo>
                    <a:pt x="128016" y="57912"/>
                  </a:moveTo>
                  <a:lnTo>
                    <a:pt x="114300" y="57912"/>
                  </a:lnTo>
                  <a:lnTo>
                    <a:pt x="120396" y="51816"/>
                  </a:lnTo>
                  <a:lnTo>
                    <a:pt x="128016" y="51816"/>
                  </a:lnTo>
                  <a:lnTo>
                    <a:pt x="128016" y="5791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1704" y="1347216"/>
              <a:ext cx="3630168" cy="3550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26861" y="2000492"/>
            <a:ext cx="7926705" cy="265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634" indent="-274955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655" algn="l"/>
              </a:tabLst>
            </a:pPr>
            <a:r>
              <a:rPr sz="1800" spc="-95" dirty="0">
                <a:solidFill>
                  <a:srgbClr val="DFE6CF"/>
                </a:solidFill>
                <a:latin typeface="Arial"/>
                <a:cs typeface="Arial"/>
              </a:rPr>
              <a:t>Manhattan </a:t>
            </a:r>
            <a:r>
              <a:rPr sz="1800" spc="-114" dirty="0">
                <a:solidFill>
                  <a:srgbClr val="DFE6CF"/>
                </a:solidFill>
                <a:latin typeface="Arial"/>
                <a:cs typeface="Arial"/>
              </a:rPr>
              <a:t>(New </a:t>
            </a:r>
            <a:r>
              <a:rPr sz="1800" spc="-130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1800" spc="-125" dirty="0">
                <a:solidFill>
                  <a:srgbClr val="DFE6CF"/>
                </a:solidFill>
                <a:latin typeface="Arial"/>
                <a:cs typeface="Arial"/>
              </a:rPr>
              <a:t>County) </a:t>
            </a:r>
            <a:r>
              <a:rPr sz="1800" spc="-155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1800" spc="-114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1800" spc="-55" dirty="0">
                <a:solidFill>
                  <a:srgbClr val="DFE6CF"/>
                </a:solidFill>
                <a:latin typeface="Arial"/>
                <a:cs typeface="Arial"/>
              </a:rPr>
              <a:t>geographically </a:t>
            </a:r>
            <a:r>
              <a:rPr sz="1800" spc="-130" dirty="0">
                <a:solidFill>
                  <a:srgbClr val="DFE6CF"/>
                </a:solidFill>
                <a:latin typeface="Arial"/>
                <a:cs typeface="Arial"/>
              </a:rPr>
              <a:t>smallest </a:t>
            </a:r>
            <a:r>
              <a:rPr sz="1800" spc="-7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1800" spc="-180" dirty="0">
                <a:solidFill>
                  <a:srgbClr val="DFE6CF"/>
                </a:solidFill>
                <a:latin typeface="Arial"/>
                <a:cs typeface="Arial"/>
              </a:rPr>
              <a:t>most </a:t>
            </a:r>
            <a:r>
              <a:rPr sz="1800" spc="-105" dirty="0">
                <a:solidFill>
                  <a:srgbClr val="DFE6CF"/>
                </a:solidFill>
                <a:latin typeface="Arial"/>
                <a:cs typeface="Arial"/>
              </a:rPr>
              <a:t>densely  </a:t>
            </a:r>
            <a:r>
              <a:rPr sz="1800" spc="-55" dirty="0">
                <a:solidFill>
                  <a:srgbClr val="DFE6CF"/>
                </a:solidFill>
                <a:latin typeface="Arial"/>
                <a:cs typeface="Arial"/>
              </a:rPr>
              <a:t>populated</a:t>
            </a:r>
            <a:r>
              <a:rPr sz="1800" spc="-4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DFE6CF"/>
                </a:solidFill>
                <a:latin typeface="Arial"/>
                <a:cs typeface="Arial"/>
              </a:rPr>
              <a:t>borough.</a:t>
            </a:r>
            <a:endParaRPr sz="1800">
              <a:latin typeface="Arial"/>
              <a:cs typeface="Arial"/>
            </a:endParaRPr>
          </a:p>
          <a:p>
            <a:pPr marL="287020" marR="144780" indent="-274955" algn="just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7655" algn="l"/>
              </a:tabLst>
            </a:pPr>
            <a:r>
              <a:rPr sz="1800" spc="-105" dirty="0">
                <a:solidFill>
                  <a:srgbClr val="DFE6CF"/>
                </a:solidFill>
                <a:latin typeface="Arial"/>
                <a:cs typeface="Arial"/>
              </a:rPr>
              <a:t>Manhattan's </a:t>
            </a:r>
            <a:r>
              <a:rPr sz="1800" spc="-114" dirty="0">
                <a:solidFill>
                  <a:srgbClr val="DFE6CF"/>
                </a:solidFill>
                <a:latin typeface="Arial"/>
                <a:cs typeface="Arial"/>
              </a:rPr>
              <a:t>(New </a:t>
            </a:r>
            <a:r>
              <a:rPr sz="1800" spc="-130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1800" spc="-135" dirty="0">
                <a:solidFill>
                  <a:srgbClr val="DFE6CF"/>
                </a:solidFill>
                <a:latin typeface="Arial"/>
                <a:cs typeface="Arial"/>
              </a:rPr>
              <a:t>County's) </a:t>
            </a:r>
            <a:r>
              <a:rPr sz="1800" spc="-70" dirty="0">
                <a:solidFill>
                  <a:srgbClr val="DFE6CF"/>
                </a:solidFill>
                <a:latin typeface="Arial"/>
                <a:cs typeface="Arial"/>
              </a:rPr>
              <a:t>population </a:t>
            </a:r>
            <a:r>
              <a:rPr sz="1800" spc="-95" dirty="0">
                <a:solidFill>
                  <a:srgbClr val="DFE6CF"/>
                </a:solidFill>
                <a:latin typeface="Arial"/>
                <a:cs typeface="Arial"/>
              </a:rPr>
              <a:t>density </a:t>
            </a:r>
            <a:r>
              <a:rPr sz="18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1800" spc="-25" dirty="0">
                <a:solidFill>
                  <a:srgbClr val="DFE6CF"/>
                </a:solidFill>
                <a:latin typeface="Arial"/>
                <a:cs typeface="Arial"/>
              </a:rPr>
              <a:t>72,033 </a:t>
            </a:r>
            <a:r>
              <a:rPr sz="1800" spc="-55" dirty="0">
                <a:solidFill>
                  <a:srgbClr val="DFE6CF"/>
                </a:solidFill>
                <a:latin typeface="Arial"/>
                <a:cs typeface="Arial"/>
              </a:rPr>
              <a:t>people </a:t>
            </a:r>
            <a:r>
              <a:rPr sz="1800" spc="-35" dirty="0">
                <a:solidFill>
                  <a:srgbClr val="DFE6CF"/>
                </a:solidFill>
                <a:latin typeface="Arial"/>
                <a:cs typeface="Arial"/>
              </a:rPr>
              <a:t>per </a:t>
            </a:r>
            <a:r>
              <a:rPr sz="1800" spc="-105" dirty="0">
                <a:solidFill>
                  <a:srgbClr val="DFE6CF"/>
                </a:solidFill>
                <a:latin typeface="Arial"/>
                <a:cs typeface="Arial"/>
              </a:rPr>
              <a:t>square  mile </a:t>
            </a:r>
            <a:r>
              <a:rPr sz="1800" spc="-30" dirty="0">
                <a:solidFill>
                  <a:srgbClr val="DFE6CF"/>
                </a:solidFill>
                <a:latin typeface="Arial"/>
                <a:cs typeface="Arial"/>
              </a:rPr>
              <a:t>(27,812/km²) </a:t>
            </a:r>
            <a:r>
              <a:rPr sz="1800" spc="-11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1800" spc="-10" dirty="0">
                <a:solidFill>
                  <a:srgbClr val="DFE6CF"/>
                </a:solidFill>
                <a:latin typeface="Arial"/>
                <a:cs typeface="Arial"/>
              </a:rPr>
              <a:t>2015 </a:t>
            </a:r>
            <a:r>
              <a:rPr sz="1800" spc="-175" dirty="0">
                <a:solidFill>
                  <a:srgbClr val="DFE6CF"/>
                </a:solidFill>
                <a:latin typeface="Arial"/>
                <a:cs typeface="Arial"/>
              </a:rPr>
              <a:t>makes </a:t>
            </a:r>
            <a:r>
              <a:rPr sz="1800" spc="-10" dirty="0">
                <a:solidFill>
                  <a:srgbClr val="DFE6CF"/>
                </a:solidFill>
                <a:latin typeface="Arial"/>
                <a:cs typeface="Arial"/>
              </a:rPr>
              <a:t>it </a:t>
            </a:r>
            <a:r>
              <a:rPr sz="1800" spc="-114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1800" spc="-125" dirty="0">
                <a:solidFill>
                  <a:srgbClr val="DFE6CF"/>
                </a:solidFill>
                <a:latin typeface="Arial"/>
                <a:cs typeface="Arial"/>
              </a:rPr>
              <a:t>highest </a:t>
            </a:r>
            <a:r>
              <a:rPr sz="18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1800" spc="-90" dirty="0">
                <a:solidFill>
                  <a:srgbClr val="DFE6CF"/>
                </a:solidFill>
                <a:latin typeface="Arial"/>
                <a:cs typeface="Arial"/>
              </a:rPr>
              <a:t>any </a:t>
            </a:r>
            <a:r>
              <a:rPr sz="1800" spc="-125" dirty="0">
                <a:solidFill>
                  <a:srgbClr val="DFE6CF"/>
                </a:solidFill>
                <a:latin typeface="Arial"/>
                <a:cs typeface="Arial"/>
              </a:rPr>
              <a:t>county </a:t>
            </a:r>
            <a:r>
              <a:rPr sz="1800" spc="-11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1800" spc="-10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1800" spc="-95" dirty="0">
                <a:solidFill>
                  <a:srgbClr val="DFE6CF"/>
                </a:solidFill>
                <a:latin typeface="Arial"/>
                <a:cs typeface="Arial"/>
              </a:rPr>
              <a:t>United </a:t>
            </a:r>
            <a:r>
              <a:rPr sz="1800" spc="-125" dirty="0">
                <a:solidFill>
                  <a:srgbClr val="DFE6CF"/>
                </a:solidFill>
                <a:latin typeface="Arial"/>
                <a:cs typeface="Arial"/>
              </a:rPr>
              <a:t>States  </a:t>
            </a:r>
            <a:r>
              <a:rPr sz="1800" spc="-80" dirty="0">
                <a:solidFill>
                  <a:srgbClr val="DFE6CF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DFE6CF"/>
                </a:solidFill>
                <a:latin typeface="Arial"/>
                <a:cs typeface="Arial"/>
              </a:rPr>
              <a:t>higher</a:t>
            </a:r>
            <a:r>
              <a:rPr sz="1800" spc="-2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DFE6CF"/>
                </a:solidFill>
                <a:latin typeface="Arial"/>
                <a:cs typeface="Arial"/>
              </a:rPr>
              <a:t>than</a:t>
            </a:r>
            <a:r>
              <a:rPr sz="1800" spc="-1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114" dirty="0">
                <a:solidFill>
                  <a:srgbClr val="DFE6CF"/>
                </a:solidFill>
                <a:latin typeface="Arial"/>
                <a:cs typeface="Arial"/>
              </a:rPr>
              <a:t>the</a:t>
            </a:r>
            <a:r>
              <a:rPr sz="180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95" dirty="0">
                <a:solidFill>
                  <a:srgbClr val="DFE6CF"/>
                </a:solidFill>
                <a:latin typeface="Arial"/>
                <a:cs typeface="Arial"/>
              </a:rPr>
              <a:t>density</a:t>
            </a:r>
            <a:r>
              <a:rPr sz="1800" spc="-1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FE6CF"/>
                </a:solidFill>
                <a:latin typeface="Arial"/>
                <a:cs typeface="Arial"/>
              </a:rPr>
              <a:t>of</a:t>
            </a:r>
            <a:r>
              <a:rPr sz="1800" spc="5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DFE6CF"/>
                </a:solidFill>
                <a:latin typeface="Arial"/>
                <a:cs typeface="Arial"/>
              </a:rPr>
              <a:t>any</a:t>
            </a:r>
            <a:r>
              <a:rPr sz="1800" spc="-3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DFE6CF"/>
                </a:solidFill>
                <a:latin typeface="Arial"/>
                <a:cs typeface="Arial"/>
              </a:rPr>
              <a:t>individual</a:t>
            </a:r>
            <a:r>
              <a:rPr sz="1800" spc="-1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120" dirty="0">
                <a:solidFill>
                  <a:srgbClr val="DFE6CF"/>
                </a:solidFill>
                <a:latin typeface="Arial"/>
                <a:cs typeface="Arial"/>
              </a:rPr>
              <a:t>American</a:t>
            </a:r>
            <a:r>
              <a:rPr sz="1800" spc="-2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DFE6CF"/>
                </a:solidFill>
                <a:latin typeface="Arial"/>
                <a:cs typeface="Arial"/>
              </a:rPr>
              <a:t>city.</a:t>
            </a:r>
            <a:endParaRPr sz="1800">
              <a:latin typeface="Arial"/>
              <a:cs typeface="Arial"/>
            </a:endParaRPr>
          </a:p>
          <a:p>
            <a:pPr marL="287020" marR="5080" indent="-274955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110" dirty="0">
                <a:solidFill>
                  <a:srgbClr val="DFE6CF"/>
                </a:solidFill>
                <a:latin typeface="Arial"/>
                <a:cs typeface="Arial"/>
              </a:rPr>
              <a:t>Brooklyn </a:t>
            </a:r>
            <a:r>
              <a:rPr sz="1800" spc="-145" dirty="0">
                <a:solidFill>
                  <a:srgbClr val="DFE6CF"/>
                </a:solidFill>
                <a:latin typeface="Arial"/>
                <a:cs typeface="Arial"/>
              </a:rPr>
              <a:t>(Kings </a:t>
            </a:r>
            <a:r>
              <a:rPr sz="1800" spc="-125" dirty="0">
                <a:solidFill>
                  <a:srgbClr val="DFE6CF"/>
                </a:solidFill>
                <a:latin typeface="Arial"/>
                <a:cs typeface="Arial"/>
              </a:rPr>
              <a:t>County), </a:t>
            </a:r>
            <a:r>
              <a:rPr sz="1800" spc="-160" dirty="0">
                <a:solidFill>
                  <a:srgbClr val="DFE6CF"/>
                </a:solidFill>
                <a:latin typeface="Arial"/>
                <a:cs typeface="Arial"/>
              </a:rPr>
              <a:t>on </a:t>
            </a:r>
            <a:r>
              <a:rPr sz="1800" spc="-114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1800" spc="-125" dirty="0">
                <a:solidFill>
                  <a:srgbClr val="DFE6CF"/>
                </a:solidFill>
                <a:latin typeface="Arial"/>
                <a:cs typeface="Arial"/>
              </a:rPr>
              <a:t>western </a:t>
            </a:r>
            <a:r>
              <a:rPr sz="1800" spc="-15" dirty="0">
                <a:solidFill>
                  <a:srgbClr val="DFE6CF"/>
                </a:solidFill>
                <a:latin typeface="Arial"/>
                <a:cs typeface="Arial"/>
              </a:rPr>
              <a:t>tip </a:t>
            </a:r>
            <a:r>
              <a:rPr sz="18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1800" spc="-160" dirty="0">
                <a:solidFill>
                  <a:srgbClr val="DFE6CF"/>
                </a:solidFill>
                <a:latin typeface="Arial"/>
                <a:cs typeface="Arial"/>
              </a:rPr>
              <a:t>Long </a:t>
            </a:r>
            <a:r>
              <a:rPr sz="1800" spc="-110" dirty="0">
                <a:solidFill>
                  <a:srgbClr val="DFE6CF"/>
                </a:solidFill>
                <a:latin typeface="Arial"/>
                <a:cs typeface="Arial"/>
              </a:rPr>
              <a:t>Island, </a:t>
            </a:r>
            <a:r>
              <a:rPr sz="1800" spc="-155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1800" spc="-114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1800" spc="-90" dirty="0">
                <a:solidFill>
                  <a:srgbClr val="DFE6CF"/>
                </a:solidFill>
                <a:latin typeface="Arial"/>
                <a:cs typeface="Arial"/>
              </a:rPr>
              <a:t>city's </a:t>
            </a:r>
            <a:r>
              <a:rPr sz="1800" spc="-180" dirty="0">
                <a:solidFill>
                  <a:srgbClr val="DFE6CF"/>
                </a:solidFill>
                <a:latin typeface="Arial"/>
                <a:cs typeface="Arial"/>
              </a:rPr>
              <a:t>most </a:t>
            </a:r>
            <a:r>
              <a:rPr sz="1800" spc="-120" dirty="0">
                <a:solidFill>
                  <a:srgbClr val="DFE6CF"/>
                </a:solidFill>
                <a:latin typeface="Arial"/>
                <a:cs typeface="Arial"/>
              </a:rPr>
              <a:t>populous  </a:t>
            </a:r>
            <a:r>
              <a:rPr sz="1800" spc="-100" dirty="0">
                <a:solidFill>
                  <a:srgbClr val="DFE6CF"/>
                </a:solidFill>
                <a:latin typeface="Arial"/>
                <a:cs typeface="Arial"/>
              </a:rPr>
              <a:t>borough.</a:t>
            </a:r>
            <a:endParaRPr sz="1800">
              <a:latin typeface="Arial"/>
              <a:cs typeface="Arial"/>
            </a:endParaRPr>
          </a:p>
          <a:p>
            <a:pPr marL="287020" marR="1257300" indent="-274955">
              <a:lnSpc>
                <a:spcPct val="100000"/>
              </a:lnSpc>
              <a:spcBef>
                <a:spcPts val="434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160" dirty="0">
                <a:solidFill>
                  <a:srgbClr val="DFE6CF"/>
                </a:solidFill>
                <a:latin typeface="Arial"/>
                <a:cs typeface="Arial"/>
              </a:rPr>
              <a:t>Queens </a:t>
            </a:r>
            <a:r>
              <a:rPr sz="1800" spc="-150" dirty="0">
                <a:solidFill>
                  <a:srgbClr val="DFE6CF"/>
                </a:solidFill>
                <a:latin typeface="Arial"/>
                <a:cs typeface="Arial"/>
              </a:rPr>
              <a:t>(Queens </a:t>
            </a:r>
            <a:r>
              <a:rPr sz="1800" spc="-125" dirty="0">
                <a:solidFill>
                  <a:srgbClr val="DFE6CF"/>
                </a:solidFill>
                <a:latin typeface="Arial"/>
                <a:cs typeface="Arial"/>
              </a:rPr>
              <a:t>County), </a:t>
            </a:r>
            <a:r>
              <a:rPr sz="1800" spc="-160" dirty="0">
                <a:solidFill>
                  <a:srgbClr val="DFE6CF"/>
                </a:solidFill>
                <a:latin typeface="Arial"/>
                <a:cs typeface="Arial"/>
              </a:rPr>
              <a:t>on Long </a:t>
            </a:r>
            <a:r>
              <a:rPr sz="1800" spc="-110" dirty="0">
                <a:solidFill>
                  <a:srgbClr val="DFE6CF"/>
                </a:solidFill>
                <a:latin typeface="Arial"/>
                <a:cs typeface="Arial"/>
              </a:rPr>
              <a:t>Island </a:t>
            </a:r>
            <a:r>
              <a:rPr sz="1800" spc="-100" dirty="0">
                <a:solidFill>
                  <a:srgbClr val="DFE6CF"/>
                </a:solidFill>
                <a:latin typeface="Arial"/>
                <a:cs typeface="Arial"/>
              </a:rPr>
              <a:t>north </a:t>
            </a:r>
            <a:r>
              <a:rPr sz="1800" spc="-7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1800" spc="-110" dirty="0">
                <a:solidFill>
                  <a:srgbClr val="DFE6CF"/>
                </a:solidFill>
                <a:latin typeface="Arial"/>
                <a:cs typeface="Arial"/>
              </a:rPr>
              <a:t>east </a:t>
            </a:r>
            <a:r>
              <a:rPr sz="18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1800" spc="-110" dirty="0">
                <a:solidFill>
                  <a:srgbClr val="DFE6CF"/>
                </a:solidFill>
                <a:latin typeface="Arial"/>
                <a:cs typeface="Arial"/>
              </a:rPr>
              <a:t>Brooklyn, </a:t>
            </a:r>
            <a:r>
              <a:rPr sz="1800" spc="-155" dirty="0">
                <a:solidFill>
                  <a:srgbClr val="DFE6CF"/>
                </a:solidFill>
                <a:latin typeface="Arial"/>
                <a:cs typeface="Arial"/>
              </a:rPr>
              <a:t>is  </a:t>
            </a:r>
            <a:r>
              <a:rPr sz="1800" spc="-55" dirty="0">
                <a:solidFill>
                  <a:srgbClr val="DFE6CF"/>
                </a:solidFill>
                <a:latin typeface="Arial"/>
                <a:cs typeface="Arial"/>
              </a:rPr>
              <a:t>geographically </a:t>
            </a:r>
            <a:r>
              <a:rPr sz="1800" spc="-10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1800" spc="-70" dirty="0">
                <a:solidFill>
                  <a:srgbClr val="DFE6CF"/>
                </a:solidFill>
                <a:latin typeface="Arial"/>
                <a:cs typeface="Arial"/>
              </a:rPr>
              <a:t>largest</a:t>
            </a:r>
            <a:r>
              <a:rPr sz="1800" spc="8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1800" spc="-100" dirty="0">
                <a:solidFill>
                  <a:srgbClr val="DFE6CF"/>
                </a:solidFill>
                <a:latin typeface="Arial"/>
                <a:cs typeface="Arial"/>
              </a:rPr>
              <a:t>borough.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73223" y="4709160"/>
            <a:ext cx="6551676" cy="2333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5880" y="1394460"/>
              <a:ext cx="2516124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4780" y="1520952"/>
              <a:ext cx="181610" cy="43180"/>
            </a:xfrm>
            <a:custGeom>
              <a:avLst/>
              <a:gdLst/>
              <a:ahLst/>
              <a:cxnLst/>
              <a:rect l="l" t="t" r="r" b="b"/>
              <a:pathLst>
                <a:path w="181610" h="43180">
                  <a:moveTo>
                    <a:pt x="18135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8683" y="1513332"/>
              <a:ext cx="193675" cy="56515"/>
            </a:xfrm>
            <a:custGeom>
              <a:avLst/>
              <a:gdLst/>
              <a:ahLst/>
              <a:cxnLst/>
              <a:rect l="l" t="t" r="r" b="b"/>
              <a:pathLst>
                <a:path w="193675" h="56515">
                  <a:moveTo>
                    <a:pt x="190500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0500" y="0"/>
                  </a:lnTo>
                  <a:lnTo>
                    <a:pt x="193548" y="3048"/>
                  </a:lnTo>
                  <a:lnTo>
                    <a:pt x="1935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6096" y="42672"/>
                  </a:lnTo>
                  <a:lnTo>
                    <a:pt x="13716" y="50292"/>
                  </a:lnTo>
                  <a:lnTo>
                    <a:pt x="193548" y="50292"/>
                  </a:lnTo>
                  <a:lnTo>
                    <a:pt x="193548" y="53340"/>
                  </a:lnTo>
                  <a:lnTo>
                    <a:pt x="190500" y="56388"/>
                  </a:lnTo>
                  <a:close/>
                </a:path>
                <a:path w="193675" h="5651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3675" h="56515">
                  <a:moveTo>
                    <a:pt x="1798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79832" y="7620"/>
                  </a:lnTo>
                  <a:lnTo>
                    <a:pt x="179832" y="13716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79832" y="7620"/>
                  </a:lnTo>
                  <a:lnTo>
                    <a:pt x="187452" y="13716"/>
                  </a:lnTo>
                  <a:lnTo>
                    <a:pt x="193548" y="13716"/>
                  </a:lnTo>
                  <a:lnTo>
                    <a:pt x="193548" y="42672"/>
                  </a:lnTo>
                  <a:lnTo>
                    <a:pt x="18745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13716"/>
                  </a:moveTo>
                  <a:lnTo>
                    <a:pt x="187452" y="13716"/>
                  </a:lnTo>
                  <a:lnTo>
                    <a:pt x="179832" y="7620"/>
                  </a:lnTo>
                  <a:lnTo>
                    <a:pt x="193548" y="7620"/>
                  </a:lnTo>
                  <a:lnTo>
                    <a:pt x="193548" y="13716"/>
                  </a:lnTo>
                  <a:close/>
                </a:path>
                <a:path w="193675" h="56515">
                  <a:moveTo>
                    <a:pt x="13716" y="50292"/>
                  </a:moveTo>
                  <a:lnTo>
                    <a:pt x="6096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7983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50292"/>
                  </a:moveTo>
                  <a:lnTo>
                    <a:pt x="179832" y="50292"/>
                  </a:lnTo>
                  <a:lnTo>
                    <a:pt x="187452" y="42672"/>
                  </a:lnTo>
                  <a:lnTo>
                    <a:pt x="193548" y="42672"/>
                  </a:lnTo>
                  <a:lnTo>
                    <a:pt x="193548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50436" y="1400556"/>
              <a:ext cx="167640" cy="240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4567" y="1534668"/>
              <a:ext cx="99060" cy="44450"/>
            </a:xfrm>
            <a:custGeom>
              <a:avLst/>
              <a:gdLst/>
              <a:ahLst/>
              <a:cxnLst/>
              <a:rect l="l" t="t" r="r" b="b"/>
              <a:pathLst>
                <a:path w="99060" h="44450">
                  <a:moveTo>
                    <a:pt x="99059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99059" y="4419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947" y="1528572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1252" y="57912"/>
                  </a:moveTo>
                  <a:lnTo>
                    <a:pt x="3048" y="57912"/>
                  </a:lnTo>
                  <a:lnTo>
                    <a:pt x="0" y="54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252" y="0"/>
                  </a:lnTo>
                  <a:lnTo>
                    <a:pt x="114300" y="3048"/>
                  </a:lnTo>
                  <a:lnTo>
                    <a:pt x="11430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4196"/>
                  </a:lnTo>
                  <a:lnTo>
                    <a:pt x="7620" y="44196"/>
                  </a:lnTo>
                  <a:lnTo>
                    <a:pt x="13716" y="50292"/>
                  </a:lnTo>
                  <a:lnTo>
                    <a:pt x="114300" y="50292"/>
                  </a:lnTo>
                  <a:lnTo>
                    <a:pt x="114300" y="54864"/>
                  </a:lnTo>
                  <a:lnTo>
                    <a:pt x="111252" y="57912"/>
                  </a:lnTo>
                  <a:close/>
                </a:path>
                <a:path w="114300" h="5841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14300" h="58419">
                  <a:moveTo>
                    <a:pt x="10058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0584" y="6096"/>
                  </a:lnTo>
                  <a:lnTo>
                    <a:pt x="100584" y="13716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00584" y="6096"/>
                  </a:lnTo>
                  <a:lnTo>
                    <a:pt x="106680" y="13716"/>
                  </a:lnTo>
                  <a:lnTo>
                    <a:pt x="114300" y="13716"/>
                  </a:lnTo>
                  <a:lnTo>
                    <a:pt x="114300" y="44196"/>
                  </a:lnTo>
                  <a:lnTo>
                    <a:pt x="106680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13716"/>
                  </a:moveTo>
                  <a:lnTo>
                    <a:pt x="106680" y="13716"/>
                  </a:lnTo>
                  <a:lnTo>
                    <a:pt x="100584" y="6096"/>
                  </a:lnTo>
                  <a:lnTo>
                    <a:pt x="114300" y="6096"/>
                  </a:lnTo>
                  <a:lnTo>
                    <a:pt x="114300" y="13716"/>
                  </a:lnTo>
                  <a:close/>
                </a:path>
                <a:path w="114300" h="58419">
                  <a:moveTo>
                    <a:pt x="13716" y="50292"/>
                  </a:moveTo>
                  <a:lnTo>
                    <a:pt x="7620" y="44196"/>
                  </a:lnTo>
                  <a:lnTo>
                    <a:pt x="13716" y="44196"/>
                  </a:lnTo>
                  <a:lnTo>
                    <a:pt x="13716" y="50292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3716" y="50292"/>
                  </a:lnTo>
                  <a:lnTo>
                    <a:pt x="13716" y="44196"/>
                  </a:lnTo>
                  <a:lnTo>
                    <a:pt x="100584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50292"/>
                  </a:moveTo>
                  <a:lnTo>
                    <a:pt x="100584" y="50292"/>
                  </a:lnTo>
                  <a:lnTo>
                    <a:pt x="106680" y="44196"/>
                  </a:lnTo>
                  <a:lnTo>
                    <a:pt x="114300" y="44196"/>
                  </a:lnTo>
                  <a:lnTo>
                    <a:pt x="114300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73168" y="1392936"/>
              <a:ext cx="4454652" cy="310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10170" y="1968561"/>
            <a:ext cx="8068309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200" dirty="0">
                <a:solidFill>
                  <a:srgbClr val="DFE6CF"/>
                </a:solidFill>
                <a:latin typeface="Arial"/>
                <a:cs typeface="Arial"/>
              </a:rPr>
              <a:t>most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populous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United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States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,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with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an 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estimated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record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high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35" dirty="0">
                <a:solidFill>
                  <a:srgbClr val="DFE6CF"/>
                </a:solidFill>
                <a:latin typeface="Arial"/>
                <a:cs typeface="Arial"/>
              </a:rPr>
              <a:t>8,622,698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residents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1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2017,incorporating  </a:t>
            </a:r>
            <a:r>
              <a:rPr sz="2000" spc="-140" dirty="0">
                <a:solidFill>
                  <a:srgbClr val="DFE6CF"/>
                </a:solidFill>
                <a:latin typeface="Arial"/>
                <a:cs typeface="Arial"/>
              </a:rPr>
              <a:t>more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immigration into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than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outmigration </a:t>
            </a:r>
            <a:r>
              <a:rPr sz="2000" spc="-185" dirty="0">
                <a:solidFill>
                  <a:srgbClr val="DFE6CF"/>
                </a:solidFill>
                <a:latin typeface="Arial"/>
                <a:cs typeface="Arial"/>
              </a:rPr>
              <a:t>since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2010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United </a:t>
            </a:r>
            <a:r>
              <a:rPr sz="2000" spc="-140" dirty="0">
                <a:solidFill>
                  <a:srgbClr val="DFE6CF"/>
                </a:solidFill>
                <a:latin typeface="Arial"/>
                <a:cs typeface="Arial"/>
              </a:rPr>
              <a:t>States  </a:t>
            </a:r>
            <a:r>
              <a:rPr sz="2000" spc="-235" dirty="0">
                <a:solidFill>
                  <a:srgbClr val="DFE6CF"/>
                </a:solidFill>
                <a:latin typeface="Arial"/>
                <a:cs typeface="Arial"/>
              </a:rPr>
              <a:t>Census.</a:t>
            </a:r>
            <a:endParaRPr sz="2000">
              <a:latin typeface="Arial"/>
              <a:cs typeface="Arial"/>
            </a:endParaRPr>
          </a:p>
          <a:p>
            <a:pPr marL="286385" marR="81280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885815" algn="l"/>
              </a:tabLst>
            </a:pPr>
            <a:r>
              <a:rPr sz="2000" spc="-24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50" dirty="0">
                <a:solidFill>
                  <a:srgbClr val="DFE6CF"/>
                </a:solidFill>
                <a:latin typeface="Arial"/>
                <a:cs typeface="Arial"/>
              </a:rPr>
              <a:t>racial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composition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given below. </a:t>
            </a:r>
            <a:r>
              <a:rPr sz="2000" spc="-235" dirty="0">
                <a:solidFill>
                  <a:srgbClr val="DFE6CF"/>
                </a:solidFill>
                <a:latin typeface="Arial"/>
                <a:cs typeface="Arial"/>
              </a:rPr>
              <a:t>This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reason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spc="-195" dirty="0">
                <a:solidFill>
                  <a:srgbClr val="DFE6CF"/>
                </a:solidFill>
                <a:latin typeface="Arial"/>
                <a:cs typeface="Arial"/>
              </a:rPr>
              <a:t>has 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restaurants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serving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cuisine 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from </a:t>
            </a:r>
            <a:r>
              <a:rPr sz="2000" spc="-160" dirty="0">
                <a:solidFill>
                  <a:srgbClr val="DFE6CF"/>
                </a:solidFill>
                <a:latin typeface="Arial"/>
                <a:cs typeface="Arial"/>
              </a:rPr>
              <a:t>many 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countries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240" dirty="0">
                <a:solidFill>
                  <a:srgbClr val="DFE6CF"/>
                </a:solidFill>
                <a:latin typeface="Arial"/>
                <a:cs typeface="Arial"/>
              </a:rPr>
              <a:t>such</a:t>
            </a:r>
            <a:r>
              <a:rPr sz="2000" spc="1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as	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India,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Africa,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Japan 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etc. </a:t>
            </a:r>
            <a:r>
              <a:rPr sz="2000" spc="-235" dirty="0">
                <a:solidFill>
                  <a:srgbClr val="DFE6CF"/>
                </a:solidFill>
                <a:latin typeface="Arial"/>
                <a:cs typeface="Arial"/>
              </a:rPr>
              <a:t>This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also </a:t>
            </a:r>
            <a:r>
              <a:rPr sz="2000" spc="-155" dirty="0">
                <a:solidFill>
                  <a:srgbClr val="DFE6CF"/>
                </a:solidFill>
                <a:latin typeface="Arial"/>
                <a:cs typeface="Arial"/>
              </a:rPr>
              <a:t>increases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55" dirty="0">
                <a:solidFill>
                  <a:srgbClr val="DFE6CF"/>
                </a:solidFill>
                <a:latin typeface="Arial"/>
                <a:cs typeface="Arial"/>
              </a:rPr>
              <a:t>scope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restaurants </a:t>
            </a:r>
            <a:r>
              <a:rPr sz="2000" spc="-200" dirty="0">
                <a:solidFill>
                  <a:srgbClr val="DFE6CF"/>
                </a:solidFill>
                <a:latin typeface="Arial"/>
                <a:cs typeface="Arial"/>
              </a:rPr>
              <a:t>business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</a:t>
            </a:r>
            <a:r>
              <a:rPr sz="2000" spc="4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City.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2047" y="4352544"/>
            <a:ext cx="4149852" cy="2311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5880" y="1394460"/>
              <a:ext cx="2516124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4780" y="1520952"/>
              <a:ext cx="181610" cy="43180"/>
            </a:xfrm>
            <a:custGeom>
              <a:avLst/>
              <a:gdLst/>
              <a:ahLst/>
              <a:cxnLst/>
              <a:rect l="l" t="t" r="r" b="b"/>
              <a:pathLst>
                <a:path w="181610" h="43180">
                  <a:moveTo>
                    <a:pt x="18135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8683" y="1513332"/>
              <a:ext cx="193675" cy="56515"/>
            </a:xfrm>
            <a:custGeom>
              <a:avLst/>
              <a:gdLst/>
              <a:ahLst/>
              <a:cxnLst/>
              <a:rect l="l" t="t" r="r" b="b"/>
              <a:pathLst>
                <a:path w="193675" h="56515">
                  <a:moveTo>
                    <a:pt x="190500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0500" y="0"/>
                  </a:lnTo>
                  <a:lnTo>
                    <a:pt x="193548" y="3048"/>
                  </a:lnTo>
                  <a:lnTo>
                    <a:pt x="1935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6096" y="42672"/>
                  </a:lnTo>
                  <a:lnTo>
                    <a:pt x="13716" y="50292"/>
                  </a:lnTo>
                  <a:lnTo>
                    <a:pt x="193548" y="50292"/>
                  </a:lnTo>
                  <a:lnTo>
                    <a:pt x="193548" y="53340"/>
                  </a:lnTo>
                  <a:lnTo>
                    <a:pt x="190500" y="56388"/>
                  </a:lnTo>
                  <a:close/>
                </a:path>
                <a:path w="193675" h="5651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3675" h="56515">
                  <a:moveTo>
                    <a:pt x="1798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79832" y="7620"/>
                  </a:lnTo>
                  <a:lnTo>
                    <a:pt x="179832" y="13716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79832" y="7620"/>
                  </a:lnTo>
                  <a:lnTo>
                    <a:pt x="187452" y="13716"/>
                  </a:lnTo>
                  <a:lnTo>
                    <a:pt x="193548" y="13716"/>
                  </a:lnTo>
                  <a:lnTo>
                    <a:pt x="193548" y="42672"/>
                  </a:lnTo>
                  <a:lnTo>
                    <a:pt x="18745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13716"/>
                  </a:moveTo>
                  <a:lnTo>
                    <a:pt x="187452" y="13716"/>
                  </a:lnTo>
                  <a:lnTo>
                    <a:pt x="179832" y="7620"/>
                  </a:lnTo>
                  <a:lnTo>
                    <a:pt x="193548" y="7620"/>
                  </a:lnTo>
                  <a:lnTo>
                    <a:pt x="193548" y="13716"/>
                  </a:lnTo>
                  <a:close/>
                </a:path>
                <a:path w="193675" h="56515">
                  <a:moveTo>
                    <a:pt x="13716" y="50292"/>
                  </a:moveTo>
                  <a:lnTo>
                    <a:pt x="6096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7983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50292"/>
                  </a:moveTo>
                  <a:lnTo>
                    <a:pt x="179832" y="50292"/>
                  </a:lnTo>
                  <a:lnTo>
                    <a:pt x="187452" y="42672"/>
                  </a:lnTo>
                  <a:lnTo>
                    <a:pt x="193548" y="42672"/>
                  </a:lnTo>
                  <a:lnTo>
                    <a:pt x="193548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50436" y="1400556"/>
              <a:ext cx="167640" cy="240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4567" y="1534668"/>
              <a:ext cx="99060" cy="44450"/>
            </a:xfrm>
            <a:custGeom>
              <a:avLst/>
              <a:gdLst/>
              <a:ahLst/>
              <a:cxnLst/>
              <a:rect l="l" t="t" r="r" b="b"/>
              <a:pathLst>
                <a:path w="99060" h="44450">
                  <a:moveTo>
                    <a:pt x="99059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99059" y="4419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947" y="1528572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1252" y="57912"/>
                  </a:moveTo>
                  <a:lnTo>
                    <a:pt x="3048" y="57912"/>
                  </a:lnTo>
                  <a:lnTo>
                    <a:pt x="0" y="54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252" y="0"/>
                  </a:lnTo>
                  <a:lnTo>
                    <a:pt x="114300" y="3048"/>
                  </a:lnTo>
                  <a:lnTo>
                    <a:pt x="11430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4196"/>
                  </a:lnTo>
                  <a:lnTo>
                    <a:pt x="7620" y="44196"/>
                  </a:lnTo>
                  <a:lnTo>
                    <a:pt x="13716" y="50292"/>
                  </a:lnTo>
                  <a:lnTo>
                    <a:pt x="114300" y="50292"/>
                  </a:lnTo>
                  <a:lnTo>
                    <a:pt x="114300" y="54864"/>
                  </a:lnTo>
                  <a:lnTo>
                    <a:pt x="111252" y="57912"/>
                  </a:lnTo>
                  <a:close/>
                </a:path>
                <a:path w="114300" h="5841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14300" h="58419">
                  <a:moveTo>
                    <a:pt x="10058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0584" y="6096"/>
                  </a:lnTo>
                  <a:lnTo>
                    <a:pt x="100584" y="13716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00584" y="6096"/>
                  </a:lnTo>
                  <a:lnTo>
                    <a:pt x="106680" y="13716"/>
                  </a:lnTo>
                  <a:lnTo>
                    <a:pt x="114300" y="13716"/>
                  </a:lnTo>
                  <a:lnTo>
                    <a:pt x="114300" y="44196"/>
                  </a:lnTo>
                  <a:lnTo>
                    <a:pt x="106680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13716"/>
                  </a:moveTo>
                  <a:lnTo>
                    <a:pt x="106680" y="13716"/>
                  </a:lnTo>
                  <a:lnTo>
                    <a:pt x="100584" y="6096"/>
                  </a:lnTo>
                  <a:lnTo>
                    <a:pt x="114300" y="6096"/>
                  </a:lnTo>
                  <a:lnTo>
                    <a:pt x="114300" y="13716"/>
                  </a:lnTo>
                  <a:close/>
                </a:path>
                <a:path w="114300" h="58419">
                  <a:moveTo>
                    <a:pt x="13716" y="50292"/>
                  </a:moveTo>
                  <a:lnTo>
                    <a:pt x="7620" y="44196"/>
                  </a:lnTo>
                  <a:lnTo>
                    <a:pt x="13716" y="44196"/>
                  </a:lnTo>
                  <a:lnTo>
                    <a:pt x="13716" y="50292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3716" y="50292"/>
                  </a:lnTo>
                  <a:lnTo>
                    <a:pt x="13716" y="44196"/>
                  </a:lnTo>
                  <a:lnTo>
                    <a:pt x="100584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50292"/>
                  </a:moveTo>
                  <a:lnTo>
                    <a:pt x="100584" y="50292"/>
                  </a:lnTo>
                  <a:lnTo>
                    <a:pt x="106680" y="44196"/>
                  </a:lnTo>
                  <a:lnTo>
                    <a:pt x="114300" y="44196"/>
                  </a:lnTo>
                  <a:lnTo>
                    <a:pt x="114300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68596" y="1392936"/>
              <a:ext cx="3785616" cy="310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10170" y="1968561"/>
            <a:ext cx="8049895" cy="2037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788035" algn="l"/>
              </a:tabLst>
            </a:pPr>
            <a:r>
              <a:rPr sz="2000" spc="-229" dirty="0">
                <a:solidFill>
                  <a:srgbClr val="DFE6CF"/>
                </a:solidFill>
                <a:latin typeface="Arial"/>
                <a:cs typeface="Arial"/>
              </a:rPr>
              <a:t>This	</a:t>
            </a:r>
            <a:r>
              <a:rPr sz="2000" spc="-1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spc="-195" dirty="0">
                <a:solidFill>
                  <a:srgbClr val="DFE6CF"/>
                </a:solidFill>
                <a:latin typeface="Arial"/>
                <a:cs typeface="Arial"/>
              </a:rPr>
              <a:t>has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been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manually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prepared.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taken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from </a:t>
            </a:r>
            <a:r>
              <a:rPr sz="2000" spc="-20" dirty="0">
                <a:solidFill>
                  <a:srgbClr val="DFE6CF"/>
                </a:solidFill>
                <a:latin typeface="Arial"/>
                <a:cs typeface="Arial"/>
              </a:rPr>
              <a:t>Wikipedia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page</a:t>
            </a:r>
            <a:endParaRPr sz="20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</a:pP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-</a:t>
            </a:r>
            <a:r>
              <a:rPr sz="2000" u="heavy" spc="-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Arial"/>
                <a:cs typeface="Arial"/>
              </a:rPr>
              <a:t> </a:t>
            </a:r>
            <a:r>
              <a:rPr sz="2000" u="heavy" spc="-6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Arial"/>
                <a:cs typeface="Arial"/>
              </a:rPr>
              <a:t>https://en.wikipedia.org/wiki/Cuisine_of_New_York_City</a:t>
            </a:r>
            <a:endParaRPr sz="20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used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create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word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cloud.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L="12700" marR="400050">
              <a:lnSpc>
                <a:spcPct val="100000"/>
              </a:lnSpc>
            </a:pPr>
            <a:r>
              <a:rPr sz="2000" b="1" spc="-105" dirty="0">
                <a:solidFill>
                  <a:srgbClr val="DFE6CF"/>
                </a:solidFill>
                <a:latin typeface="Trebuchet MS"/>
                <a:cs typeface="Trebuchet MS"/>
              </a:rPr>
              <a:t>NEW </a:t>
            </a:r>
            <a:r>
              <a:rPr sz="2000" b="1" spc="-30" dirty="0">
                <a:solidFill>
                  <a:srgbClr val="DFE6CF"/>
                </a:solidFill>
                <a:latin typeface="Trebuchet MS"/>
                <a:cs typeface="Trebuchet MS"/>
              </a:rPr>
              <a:t>YORK </a:t>
            </a:r>
            <a:r>
              <a:rPr sz="2000" b="1" spc="-110" dirty="0">
                <a:solidFill>
                  <a:srgbClr val="DFE6CF"/>
                </a:solidFill>
                <a:latin typeface="Trebuchet MS"/>
                <a:cs typeface="Trebuchet MS"/>
              </a:rPr>
              <a:t>CITY </a:t>
            </a:r>
            <a:r>
              <a:rPr sz="2000" b="1" spc="-65" dirty="0">
                <a:solidFill>
                  <a:srgbClr val="DFE6CF"/>
                </a:solidFill>
                <a:latin typeface="Trebuchet MS"/>
                <a:cs typeface="Trebuchet MS"/>
              </a:rPr>
              <a:t>CUISINE </a:t>
            </a:r>
            <a:r>
              <a:rPr sz="2000" b="1" spc="-215" dirty="0">
                <a:solidFill>
                  <a:srgbClr val="DFE6CF"/>
                </a:solidFill>
                <a:latin typeface="Trebuchet MS"/>
                <a:cs typeface="Trebuchet MS"/>
              </a:rPr>
              <a:t>: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Most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Preferred </a:t>
            </a:r>
            <a:r>
              <a:rPr sz="2000" spc="-150" dirty="0">
                <a:solidFill>
                  <a:srgbClr val="DFE6CF"/>
                </a:solidFill>
                <a:latin typeface="Arial"/>
                <a:cs typeface="Arial"/>
              </a:rPr>
              <a:t>Food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City –Italian, 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Purto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Rican,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Mexican,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Jewish,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Indian,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Pakistani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&amp;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60" dirty="0">
                <a:solidFill>
                  <a:srgbClr val="DFE6CF"/>
                </a:solidFill>
                <a:latin typeface="Arial"/>
                <a:cs typeface="Arial"/>
              </a:rPr>
              <a:t>Dominican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2655" y="4206240"/>
            <a:ext cx="4764024" cy="2529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5880" y="1394460"/>
              <a:ext cx="2516124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4780" y="1520952"/>
              <a:ext cx="181610" cy="43180"/>
            </a:xfrm>
            <a:custGeom>
              <a:avLst/>
              <a:gdLst/>
              <a:ahLst/>
              <a:cxnLst/>
              <a:rect l="l" t="t" r="r" b="b"/>
              <a:pathLst>
                <a:path w="181610" h="43180">
                  <a:moveTo>
                    <a:pt x="18135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8683" y="1513332"/>
              <a:ext cx="193675" cy="56515"/>
            </a:xfrm>
            <a:custGeom>
              <a:avLst/>
              <a:gdLst/>
              <a:ahLst/>
              <a:cxnLst/>
              <a:rect l="l" t="t" r="r" b="b"/>
              <a:pathLst>
                <a:path w="193675" h="56515">
                  <a:moveTo>
                    <a:pt x="190500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0500" y="0"/>
                  </a:lnTo>
                  <a:lnTo>
                    <a:pt x="193548" y="3048"/>
                  </a:lnTo>
                  <a:lnTo>
                    <a:pt x="1935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6096" y="42672"/>
                  </a:lnTo>
                  <a:lnTo>
                    <a:pt x="13716" y="50292"/>
                  </a:lnTo>
                  <a:lnTo>
                    <a:pt x="193548" y="50292"/>
                  </a:lnTo>
                  <a:lnTo>
                    <a:pt x="193548" y="53340"/>
                  </a:lnTo>
                  <a:lnTo>
                    <a:pt x="190500" y="56388"/>
                  </a:lnTo>
                  <a:close/>
                </a:path>
                <a:path w="193675" h="5651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3675" h="56515">
                  <a:moveTo>
                    <a:pt x="1798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79832" y="7620"/>
                  </a:lnTo>
                  <a:lnTo>
                    <a:pt x="179832" y="13716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79832" y="7620"/>
                  </a:lnTo>
                  <a:lnTo>
                    <a:pt x="187452" y="13716"/>
                  </a:lnTo>
                  <a:lnTo>
                    <a:pt x="193548" y="13716"/>
                  </a:lnTo>
                  <a:lnTo>
                    <a:pt x="193548" y="42672"/>
                  </a:lnTo>
                  <a:lnTo>
                    <a:pt x="18745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13716"/>
                  </a:moveTo>
                  <a:lnTo>
                    <a:pt x="187452" y="13716"/>
                  </a:lnTo>
                  <a:lnTo>
                    <a:pt x="179832" y="7620"/>
                  </a:lnTo>
                  <a:lnTo>
                    <a:pt x="193548" y="7620"/>
                  </a:lnTo>
                  <a:lnTo>
                    <a:pt x="193548" y="13716"/>
                  </a:lnTo>
                  <a:close/>
                </a:path>
                <a:path w="193675" h="56515">
                  <a:moveTo>
                    <a:pt x="13716" y="50292"/>
                  </a:moveTo>
                  <a:lnTo>
                    <a:pt x="6096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7983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50292"/>
                  </a:moveTo>
                  <a:lnTo>
                    <a:pt x="179832" y="50292"/>
                  </a:lnTo>
                  <a:lnTo>
                    <a:pt x="187452" y="42672"/>
                  </a:lnTo>
                  <a:lnTo>
                    <a:pt x="193548" y="42672"/>
                  </a:lnTo>
                  <a:lnTo>
                    <a:pt x="193548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50436" y="1400556"/>
              <a:ext cx="167640" cy="240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4567" y="1534668"/>
              <a:ext cx="99060" cy="44450"/>
            </a:xfrm>
            <a:custGeom>
              <a:avLst/>
              <a:gdLst/>
              <a:ahLst/>
              <a:cxnLst/>
              <a:rect l="l" t="t" r="r" b="b"/>
              <a:pathLst>
                <a:path w="99060" h="44450">
                  <a:moveTo>
                    <a:pt x="99059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99059" y="4419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947" y="1528572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1252" y="57912"/>
                  </a:moveTo>
                  <a:lnTo>
                    <a:pt x="3048" y="57912"/>
                  </a:lnTo>
                  <a:lnTo>
                    <a:pt x="0" y="54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252" y="0"/>
                  </a:lnTo>
                  <a:lnTo>
                    <a:pt x="114300" y="3048"/>
                  </a:lnTo>
                  <a:lnTo>
                    <a:pt x="11430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4196"/>
                  </a:lnTo>
                  <a:lnTo>
                    <a:pt x="7620" y="44196"/>
                  </a:lnTo>
                  <a:lnTo>
                    <a:pt x="13716" y="50292"/>
                  </a:lnTo>
                  <a:lnTo>
                    <a:pt x="114300" y="50292"/>
                  </a:lnTo>
                  <a:lnTo>
                    <a:pt x="114300" y="54864"/>
                  </a:lnTo>
                  <a:lnTo>
                    <a:pt x="111252" y="57912"/>
                  </a:lnTo>
                  <a:close/>
                </a:path>
                <a:path w="114300" h="5841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14300" h="58419">
                  <a:moveTo>
                    <a:pt x="10058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0584" y="6096"/>
                  </a:lnTo>
                  <a:lnTo>
                    <a:pt x="100584" y="13716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00584" y="6096"/>
                  </a:lnTo>
                  <a:lnTo>
                    <a:pt x="106680" y="13716"/>
                  </a:lnTo>
                  <a:lnTo>
                    <a:pt x="114300" y="13716"/>
                  </a:lnTo>
                  <a:lnTo>
                    <a:pt x="114300" y="44196"/>
                  </a:lnTo>
                  <a:lnTo>
                    <a:pt x="106680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13716"/>
                  </a:moveTo>
                  <a:lnTo>
                    <a:pt x="106680" y="13716"/>
                  </a:lnTo>
                  <a:lnTo>
                    <a:pt x="100584" y="6096"/>
                  </a:lnTo>
                  <a:lnTo>
                    <a:pt x="114300" y="6096"/>
                  </a:lnTo>
                  <a:lnTo>
                    <a:pt x="114300" y="13716"/>
                  </a:lnTo>
                  <a:close/>
                </a:path>
                <a:path w="114300" h="58419">
                  <a:moveTo>
                    <a:pt x="13716" y="50292"/>
                  </a:moveTo>
                  <a:lnTo>
                    <a:pt x="7620" y="44196"/>
                  </a:lnTo>
                  <a:lnTo>
                    <a:pt x="13716" y="44196"/>
                  </a:lnTo>
                  <a:lnTo>
                    <a:pt x="13716" y="50292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3716" y="50292"/>
                  </a:lnTo>
                  <a:lnTo>
                    <a:pt x="13716" y="44196"/>
                  </a:lnTo>
                  <a:lnTo>
                    <a:pt x="100584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50292"/>
                  </a:moveTo>
                  <a:lnTo>
                    <a:pt x="100584" y="50292"/>
                  </a:lnTo>
                  <a:lnTo>
                    <a:pt x="106680" y="44196"/>
                  </a:lnTo>
                  <a:lnTo>
                    <a:pt x="114300" y="44196"/>
                  </a:lnTo>
                  <a:lnTo>
                    <a:pt x="114300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68596" y="1392936"/>
              <a:ext cx="3785616" cy="310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10080" y="1967006"/>
            <a:ext cx="4067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70" dirty="0">
                <a:solidFill>
                  <a:srgbClr val="DFE6CF"/>
                </a:solidFill>
                <a:latin typeface="Trebuchet MS"/>
                <a:cs typeface="Trebuchet MS"/>
              </a:rPr>
              <a:t>BROOKLYN </a:t>
            </a:r>
            <a:r>
              <a:rPr sz="2400" b="1" spc="-75" dirty="0">
                <a:solidFill>
                  <a:srgbClr val="DFE6CF"/>
                </a:solidFill>
                <a:latin typeface="Trebuchet MS"/>
                <a:cs typeface="Trebuchet MS"/>
              </a:rPr>
              <a:t>CUISINE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-Most  </a:t>
            </a:r>
            <a:r>
              <a:rPr sz="2400" spc="-75" dirty="0">
                <a:solidFill>
                  <a:srgbClr val="DFE6CF"/>
                </a:solidFill>
                <a:latin typeface="Arial"/>
                <a:cs typeface="Arial"/>
              </a:rPr>
              <a:t>Preferred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Brooklyn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– 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Italian, </a:t>
            </a:r>
            <a:r>
              <a:rPr sz="2400" spc="-160" dirty="0">
                <a:solidFill>
                  <a:srgbClr val="DFE6CF"/>
                </a:solidFill>
                <a:latin typeface="Arial"/>
                <a:cs typeface="Arial"/>
              </a:rPr>
              <a:t>Purto </a:t>
            </a:r>
            <a:r>
              <a:rPr sz="2400" spc="-229" dirty="0">
                <a:solidFill>
                  <a:srgbClr val="DFE6CF"/>
                </a:solidFill>
                <a:latin typeface="Arial"/>
                <a:cs typeface="Arial"/>
              </a:rPr>
              <a:t>Rican </a:t>
            </a:r>
            <a:r>
              <a:rPr sz="2400" dirty="0">
                <a:solidFill>
                  <a:srgbClr val="DFE6CF"/>
                </a:solidFill>
                <a:latin typeface="Arial"/>
                <a:cs typeface="Arial"/>
              </a:rPr>
              <a:t>&amp;</a:t>
            </a:r>
            <a:r>
              <a:rPr sz="2400" spc="-4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Mexican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0080" y="4454067"/>
            <a:ext cx="43326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55" dirty="0">
                <a:solidFill>
                  <a:srgbClr val="DFE6CF"/>
                </a:solidFill>
                <a:latin typeface="Trebuchet MS"/>
                <a:cs typeface="Trebuchet MS"/>
              </a:rPr>
              <a:t>MANHATTAN </a:t>
            </a:r>
            <a:r>
              <a:rPr sz="2400" b="1" spc="-80" dirty="0">
                <a:solidFill>
                  <a:srgbClr val="DFE6CF"/>
                </a:solidFill>
                <a:latin typeface="Trebuchet MS"/>
                <a:cs typeface="Trebuchet MS"/>
              </a:rPr>
              <a:t>CUISINE </a:t>
            </a:r>
            <a:r>
              <a:rPr sz="2400" dirty="0">
                <a:solidFill>
                  <a:srgbClr val="DFE6CF"/>
                </a:solidFill>
                <a:latin typeface="Arial"/>
                <a:cs typeface="Arial"/>
              </a:rPr>
              <a:t>-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Most  </a:t>
            </a:r>
            <a:r>
              <a:rPr sz="2400" spc="-75" dirty="0">
                <a:solidFill>
                  <a:srgbClr val="DFE6CF"/>
                </a:solidFill>
                <a:latin typeface="Arial"/>
                <a:cs typeface="Arial"/>
              </a:rPr>
              <a:t>Preferred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Manhattan </a:t>
            </a:r>
            <a:r>
              <a:rPr sz="2400" spc="-195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– 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Italian, </a:t>
            </a:r>
            <a:r>
              <a:rPr sz="2400" spc="-160" dirty="0">
                <a:solidFill>
                  <a:srgbClr val="DFE6CF"/>
                </a:solidFill>
                <a:latin typeface="Arial"/>
                <a:cs typeface="Arial"/>
              </a:rPr>
              <a:t>American, </a:t>
            </a:r>
            <a:r>
              <a:rPr sz="2400" spc="-155" dirty="0">
                <a:solidFill>
                  <a:srgbClr val="DFE6CF"/>
                </a:solidFill>
                <a:latin typeface="Arial"/>
                <a:cs typeface="Arial"/>
              </a:rPr>
              <a:t>Puerto </a:t>
            </a:r>
            <a:r>
              <a:rPr sz="2400" spc="-225" dirty="0">
                <a:solidFill>
                  <a:srgbClr val="DFE6CF"/>
                </a:solidFill>
                <a:latin typeface="Arial"/>
                <a:cs typeface="Arial"/>
              </a:rPr>
              <a:t>Rican 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Indian.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87796" y="1982724"/>
            <a:ext cx="3314700" cy="4403090"/>
            <a:chOff x="5987796" y="1982724"/>
            <a:chExt cx="3314700" cy="4403090"/>
          </a:xfrm>
        </p:grpSpPr>
        <p:sp>
          <p:nvSpPr>
            <p:cNvPr id="13" name="object 13"/>
            <p:cNvSpPr/>
            <p:nvPr/>
          </p:nvSpPr>
          <p:spPr>
            <a:xfrm>
              <a:off x="5987796" y="1982724"/>
              <a:ext cx="3314700" cy="19476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7796" y="4352544"/>
              <a:ext cx="3314700" cy="20330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0188" y="1301496"/>
            <a:ext cx="310134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057" y="1906034"/>
            <a:ext cx="3579495" cy="44640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200" spc="-80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200" spc="-100" dirty="0">
                <a:solidFill>
                  <a:srgbClr val="DFE6CF"/>
                </a:solidFill>
                <a:latin typeface="Arial"/>
                <a:cs typeface="Arial"/>
              </a:rPr>
              <a:t>review </a:t>
            </a:r>
            <a:r>
              <a:rPr sz="2200" spc="-15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200" spc="-250" dirty="0">
                <a:solidFill>
                  <a:srgbClr val="DFE6CF"/>
                </a:solidFill>
                <a:latin typeface="Arial"/>
                <a:cs typeface="Arial"/>
              </a:rPr>
              <a:t>XYZ  </a:t>
            </a:r>
            <a:r>
              <a:rPr sz="2200" spc="-175" dirty="0">
                <a:solidFill>
                  <a:srgbClr val="DFE6CF"/>
                </a:solidFill>
                <a:latin typeface="Arial"/>
                <a:cs typeface="Arial"/>
              </a:rPr>
              <a:t>Company.</a:t>
            </a:r>
            <a:endParaRPr sz="2200" dirty="0">
              <a:latin typeface="Arial"/>
              <a:cs typeface="Arial"/>
            </a:endParaRPr>
          </a:p>
          <a:p>
            <a:pPr marL="287020" marR="41529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50" dirty="0">
                <a:solidFill>
                  <a:srgbClr val="DFE6CF"/>
                </a:solidFill>
                <a:latin typeface="Arial"/>
                <a:cs typeface="Arial"/>
              </a:rPr>
              <a:t>Optimum </a:t>
            </a:r>
            <a:r>
              <a:rPr sz="2200" spc="-105" dirty="0">
                <a:solidFill>
                  <a:srgbClr val="DFE6CF"/>
                </a:solidFill>
                <a:latin typeface="Arial"/>
                <a:cs typeface="Arial"/>
              </a:rPr>
              <a:t>location </a:t>
            </a:r>
            <a:r>
              <a:rPr sz="2200" spc="-25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200" spc="-190" dirty="0">
                <a:solidFill>
                  <a:srgbClr val="DFE6CF"/>
                </a:solidFill>
                <a:latin typeface="Arial"/>
                <a:cs typeface="Arial"/>
              </a:rPr>
              <a:t>new  </a:t>
            </a:r>
            <a:r>
              <a:rPr sz="2200" spc="-165" dirty="0">
                <a:solidFill>
                  <a:srgbClr val="DFE6CF"/>
                </a:solidFill>
                <a:latin typeface="Arial"/>
                <a:cs typeface="Arial"/>
              </a:rPr>
              <a:t>Restaurant</a:t>
            </a:r>
            <a:r>
              <a:rPr sz="2200" spc="-1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225" dirty="0">
                <a:solidFill>
                  <a:srgbClr val="DFE6CF"/>
                </a:solidFill>
                <a:latin typeface="Arial"/>
                <a:cs typeface="Arial"/>
              </a:rPr>
              <a:t>business</a:t>
            </a:r>
            <a:endParaRPr sz="2200" dirty="0">
              <a:latin typeface="Arial"/>
              <a:cs typeface="Arial"/>
            </a:endParaRPr>
          </a:p>
          <a:p>
            <a:pPr marL="287020" indent="-274955">
              <a:lnSpc>
                <a:spcPts val="333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125" dirty="0">
                <a:solidFill>
                  <a:srgbClr val="DFE6CF"/>
                </a:solidFill>
                <a:latin typeface="Trebuchet MS"/>
                <a:cs typeface="Trebuchet MS"/>
              </a:rPr>
              <a:t>Business </a:t>
            </a:r>
            <a:r>
              <a:rPr sz="2800" b="1" spc="-185" dirty="0">
                <a:solidFill>
                  <a:srgbClr val="DFE6CF"/>
                </a:solidFill>
                <a:latin typeface="Trebuchet MS"/>
                <a:cs typeface="Trebuchet MS"/>
              </a:rPr>
              <a:t>Problem</a:t>
            </a:r>
            <a:r>
              <a:rPr sz="2800" b="1" spc="-40" dirty="0">
                <a:solidFill>
                  <a:srgbClr val="DFE6CF"/>
                </a:solidFill>
                <a:latin typeface="Trebuchet MS"/>
                <a:cs typeface="Trebuchet MS"/>
              </a:rPr>
              <a:t> </a:t>
            </a:r>
            <a:r>
              <a:rPr sz="2800" b="1" spc="-305" dirty="0">
                <a:solidFill>
                  <a:srgbClr val="DFE6CF"/>
                </a:solidFill>
                <a:latin typeface="Trebuchet MS"/>
                <a:cs typeface="Trebuchet MS"/>
              </a:rPr>
              <a:t>:</a:t>
            </a:r>
            <a:endParaRPr sz="2800" dirty="0">
              <a:latin typeface="Trebuchet MS"/>
              <a:cs typeface="Trebuchet MS"/>
            </a:endParaRPr>
          </a:p>
          <a:p>
            <a:pPr marL="287020" marR="142240" indent="-274320">
              <a:lnSpc>
                <a:spcPct val="80000"/>
              </a:lnSpc>
              <a:spcBef>
                <a:spcPts val="515"/>
              </a:spcBef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155" dirty="0">
                <a:solidFill>
                  <a:srgbClr val="DFE6CF"/>
                </a:solidFill>
                <a:latin typeface="Arial"/>
                <a:cs typeface="Arial"/>
              </a:rPr>
              <a:t>Choice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Arial"/>
                <a:cs typeface="Arial"/>
              </a:rPr>
              <a:t>first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neighborhood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start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restaurant</a:t>
            </a:r>
            <a:r>
              <a:rPr sz="2000" spc="-2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200" dirty="0">
                <a:solidFill>
                  <a:srgbClr val="DFE6CF"/>
                </a:solidFill>
                <a:latin typeface="Arial"/>
                <a:cs typeface="Arial"/>
              </a:rPr>
              <a:t>business.</a:t>
            </a:r>
            <a:endParaRPr sz="2000" dirty="0">
              <a:latin typeface="Arial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4" dirty="0">
                <a:solidFill>
                  <a:srgbClr val="DFE6CF"/>
                </a:solidFill>
                <a:latin typeface="Arial"/>
                <a:cs typeface="Arial"/>
              </a:rPr>
              <a:t>Easy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</a:t>
            </a:r>
            <a:r>
              <a:rPr sz="2000" spc="-18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replicate.</a:t>
            </a:r>
            <a:endParaRPr sz="2000" dirty="0">
              <a:latin typeface="Arial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4" dirty="0">
                <a:solidFill>
                  <a:srgbClr val="DFE6CF"/>
                </a:solidFill>
                <a:latin typeface="Arial"/>
                <a:cs typeface="Arial"/>
              </a:rPr>
              <a:t>Low</a:t>
            </a:r>
            <a:r>
              <a:rPr sz="2000" spc="-1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competition</a:t>
            </a:r>
            <a:endParaRPr sz="2000" dirty="0">
              <a:latin typeface="Arial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High</a:t>
            </a:r>
            <a:r>
              <a:rPr sz="2000" spc="-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demand</a:t>
            </a:r>
            <a:endParaRPr sz="2000" dirty="0">
              <a:latin typeface="Arial"/>
              <a:cs typeface="Arial"/>
            </a:endParaRPr>
          </a:p>
          <a:p>
            <a:pPr marL="287020" indent="-274955">
              <a:lnSpc>
                <a:spcPts val="2385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155" dirty="0">
                <a:solidFill>
                  <a:srgbClr val="DFE6CF"/>
                </a:solidFill>
                <a:latin typeface="Arial"/>
                <a:cs typeface="Arial"/>
              </a:rPr>
              <a:t>Choice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</a:t>
            </a:r>
            <a:r>
              <a:rPr sz="2000" spc="16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Menu</a:t>
            </a:r>
            <a:endParaRPr sz="2000" dirty="0">
              <a:latin typeface="Arial"/>
              <a:cs typeface="Arial"/>
            </a:endParaRPr>
          </a:p>
          <a:p>
            <a:pPr marL="287020" indent="-274955">
              <a:lnSpc>
                <a:spcPts val="334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170" dirty="0">
                <a:solidFill>
                  <a:srgbClr val="DFE6CF"/>
                </a:solidFill>
                <a:latin typeface="Trebuchet MS"/>
                <a:cs typeface="Trebuchet MS"/>
              </a:rPr>
              <a:t>Success </a:t>
            </a:r>
            <a:r>
              <a:rPr sz="2800" b="1" spc="-200" dirty="0">
                <a:solidFill>
                  <a:srgbClr val="DFE6CF"/>
                </a:solidFill>
                <a:latin typeface="Trebuchet MS"/>
                <a:cs typeface="Trebuchet MS"/>
              </a:rPr>
              <a:t>Criteria</a:t>
            </a:r>
            <a:r>
              <a:rPr sz="2800" b="1" spc="-70" dirty="0">
                <a:solidFill>
                  <a:srgbClr val="DFE6CF"/>
                </a:solidFill>
                <a:latin typeface="Trebuchet MS"/>
                <a:cs typeface="Trebuchet MS"/>
              </a:rPr>
              <a:t> </a:t>
            </a:r>
            <a:r>
              <a:rPr sz="2800" b="1" spc="-305" dirty="0">
                <a:solidFill>
                  <a:srgbClr val="DFE6CF"/>
                </a:solidFill>
                <a:latin typeface="Trebuchet MS"/>
                <a:cs typeface="Trebuchet MS"/>
              </a:rPr>
              <a:t>:</a:t>
            </a:r>
            <a:endParaRPr sz="2800" dirty="0">
              <a:latin typeface="Trebuchet MS"/>
              <a:cs typeface="Trebuchet MS"/>
            </a:endParaRPr>
          </a:p>
          <a:p>
            <a:pPr marL="292735" marR="132715" indent="-280035">
              <a:lnSpc>
                <a:spcPct val="100000"/>
              </a:lnSpc>
              <a:spcBef>
                <a:spcPts val="30"/>
              </a:spcBef>
              <a:tabLst>
                <a:tab pos="287020" algn="l"/>
              </a:tabLst>
            </a:pPr>
            <a:r>
              <a:rPr sz="2000" dirty="0">
                <a:solidFill>
                  <a:srgbClr val="ACC1C8"/>
                </a:solidFill>
                <a:latin typeface="Arial"/>
                <a:cs typeface="Arial"/>
              </a:rPr>
              <a:t>-	</a:t>
            </a:r>
            <a:r>
              <a:rPr sz="2000" spc="-195" dirty="0">
                <a:solidFill>
                  <a:srgbClr val="DFE6CF"/>
                </a:solidFill>
                <a:latin typeface="Arial"/>
                <a:cs typeface="Arial"/>
              </a:rPr>
              <a:t>Best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neighborhood </a:t>
            </a:r>
            <a:r>
              <a:rPr sz="2000" spc="-150" dirty="0">
                <a:solidFill>
                  <a:srgbClr val="DFE6CF"/>
                </a:solidFill>
                <a:latin typeface="Arial"/>
                <a:cs typeface="Arial"/>
              </a:rPr>
              <a:t>which </a:t>
            </a:r>
            <a:r>
              <a:rPr sz="2000" spc="-180" dirty="0">
                <a:solidFill>
                  <a:srgbClr val="DFE6CF"/>
                </a:solidFill>
                <a:latin typeface="Arial"/>
                <a:cs typeface="Arial"/>
              </a:rPr>
              <a:t>meets 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above</a:t>
            </a:r>
            <a:r>
              <a:rPr sz="2000" spc="-2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criteria.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10200" y="1903476"/>
            <a:ext cx="4258310" cy="4691380"/>
            <a:chOff x="5410200" y="1903476"/>
            <a:chExt cx="4258310" cy="4691380"/>
          </a:xfrm>
        </p:grpSpPr>
        <p:sp>
          <p:nvSpPr>
            <p:cNvPr id="5" name="object 5"/>
            <p:cNvSpPr/>
            <p:nvPr/>
          </p:nvSpPr>
          <p:spPr>
            <a:xfrm>
              <a:off x="5410200" y="3991355"/>
              <a:ext cx="4258056" cy="2602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10200" y="1903476"/>
              <a:ext cx="4186428" cy="19522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5880" y="1394460"/>
              <a:ext cx="2516124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4780" y="1520952"/>
              <a:ext cx="181610" cy="43180"/>
            </a:xfrm>
            <a:custGeom>
              <a:avLst/>
              <a:gdLst/>
              <a:ahLst/>
              <a:cxnLst/>
              <a:rect l="l" t="t" r="r" b="b"/>
              <a:pathLst>
                <a:path w="181610" h="43180">
                  <a:moveTo>
                    <a:pt x="18135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8683" y="1513332"/>
              <a:ext cx="193675" cy="56515"/>
            </a:xfrm>
            <a:custGeom>
              <a:avLst/>
              <a:gdLst/>
              <a:ahLst/>
              <a:cxnLst/>
              <a:rect l="l" t="t" r="r" b="b"/>
              <a:pathLst>
                <a:path w="193675" h="56515">
                  <a:moveTo>
                    <a:pt x="190500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0500" y="0"/>
                  </a:lnTo>
                  <a:lnTo>
                    <a:pt x="193548" y="3048"/>
                  </a:lnTo>
                  <a:lnTo>
                    <a:pt x="1935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6096" y="42672"/>
                  </a:lnTo>
                  <a:lnTo>
                    <a:pt x="13716" y="50292"/>
                  </a:lnTo>
                  <a:lnTo>
                    <a:pt x="193548" y="50292"/>
                  </a:lnTo>
                  <a:lnTo>
                    <a:pt x="193548" y="53340"/>
                  </a:lnTo>
                  <a:lnTo>
                    <a:pt x="190500" y="56388"/>
                  </a:lnTo>
                  <a:close/>
                </a:path>
                <a:path w="193675" h="5651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3675" h="56515">
                  <a:moveTo>
                    <a:pt x="1798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79832" y="7620"/>
                  </a:lnTo>
                  <a:lnTo>
                    <a:pt x="179832" y="13716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79832" y="7620"/>
                  </a:lnTo>
                  <a:lnTo>
                    <a:pt x="187452" y="13716"/>
                  </a:lnTo>
                  <a:lnTo>
                    <a:pt x="193548" y="13716"/>
                  </a:lnTo>
                  <a:lnTo>
                    <a:pt x="193548" y="42672"/>
                  </a:lnTo>
                  <a:lnTo>
                    <a:pt x="18745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13716"/>
                  </a:moveTo>
                  <a:lnTo>
                    <a:pt x="187452" y="13716"/>
                  </a:lnTo>
                  <a:lnTo>
                    <a:pt x="179832" y="7620"/>
                  </a:lnTo>
                  <a:lnTo>
                    <a:pt x="193548" y="7620"/>
                  </a:lnTo>
                  <a:lnTo>
                    <a:pt x="193548" y="13716"/>
                  </a:lnTo>
                  <a:close/>
                </a:path>
                <a:path w="193675" h="56515">
                  <a:moveTo>
                    <a:pt x="13716" y="50292"/>
                  </a:moveTo>
                  <a:lnTo>
                    <a:pt x="6096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7983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50292"/>
                  </a:moveTo>
                  <a:lnTo>
                    <a:pt x="179832" y="50292"/>
                  </a:lnTo>
                  <a:lnTo>
                    <a:pt x="187452" y="42672"/>
                  </a:lnTo>
                  <a:lnTo>
                    <a:pt x="193548" y="42672"/>
                  </a:lnTo>
                  <a:lnTo>
                    <a:pt x="193548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50436" y="1400556"/>
              <a:ext cx="167640" cy="240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4567" y="1534668"/>
              <a:ext cx="99060" cy="44450"/>
            </a:xfrm>
            <a:custGeom>
              <a:avLst/>
              <a:gdLst/>
              <a:ahLst/>
              <a:cxnLst/>
              <a:rect l="l" t="t" r="r" b="b"/>
              <a:pathLst>
                <a:path w="99060" h="44450">
                  <a:moveTo>
                    <a:pt x="99059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99059" y="4419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947" y="1528572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1252" y="57912"/>
                  </a:moveTo>
                  <a:lnTo>
                    <a:pt x="3048" y="57912"/>
                  </a:lnTo>
                  <a:lnTo>
                    <a:pt x="0" y="54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252" y="0"/>
                  </a:lnTo>
                  <a:lnTo>
                    <a:pt x="114300" y="3048"/>
                  </a:lnTo>
                  <a:lnTo>
                    <a:pt x="11430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4196"/>
                  </a:lnTo>
                  <a:lnTo>
                    <a:pt x="7620" y="44196"/>
                  </a:lnTo>
                  <a:lnTo>
                    <a:pt x="13716" y="50292"/>
                  </a:lnTo>
                  <a:lnTo>
                    <a:pt x="114300" y="50292"/>
                  </a:lnTo>
                  <a:lnTo>
                    <a:pt x="114300" y="54864"/>
                  </a:lnTo>
                  <a:lnTo>
                    <a:pt x="111252" y="57912"/>
                  </a:lnTo>
                  <a:close/>
                </a:path>
                <a:path w="114300" h="5841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14300" h="58419">
                  <a:moveTo>
                    <a:pt x="10058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0584" y="6096"/>
                  </a:lnTo>
                  <a:lnTo>
                    <a:pt x="100584" y="13716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00584" y="6096"/>
                  </a:lnTo>
                  <a:lnTo>
                    <a:pt x="106680" y="13716"/>
                  </a:lnTo>
                  <a:lnTo>
                    <a:pt x="114300" y="13716"/>
                  </a:lnTo>
                  <a:lnTo>
                    <a:pt x="114300" y="44196"/>
                  </a:lnTo>
                  <a:lnTo>
                    <a:pt x="106680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13716"/>
                  </a:moveTo>
                  <a:lnTo>
                    <a:pt x="106680" y="13716"/>
                  </a:lnTo>
                  <a:lnTo>
                    <a:pt x="100584" y="6096"/>
                  </a:lnTo>
                  <a:lnTo>
                    <a:pt x="114300" y="6096"/>
                  </a:lnTo>
                  <a:lnTo>
                    <a:pt x="114300" y="13716"/>
                  </a:lnTo>
                  <a:close/>
                </a:path>
                <a:path w="114300" h="58419">
                  <a:moveTo>
                    <a:pt x="13716" y="50292"/>
                  </a:moveTo>
                  <a:lnTo>
                    <a:pt x="7620" y="44196"/>
                  </a:lnTo>
                  <a:lnTo>
                    <a:pt x="13716" y="44196"/>
                  </a:lnTo>
                  <a:lnTo>
                    <a:pt x="13716" y="50292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3716" y="50292"/>
                  </a:lnTo>
                  <a:lnTo>
                    <a:pt x="13716" y="44196"/>
                  </a:lnTo>
                  <a:lnTo>
                    <a:pt x="100584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50292"/>
                  </a:moveTo>
                  <a:lnTo>
                    <a:pt x="100584" y="50292"/>
                  </a:lnTo>
                  <a:lnTo>
                    <a:pt x="106680" y="44196"/>
                  </a:lnTo>
                  <a:lnTo>
                    <a:pt x="114300" y="44196"/>
                  </a:lnTo>
                  <a:lnTo>
                    <a:pt x="114300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68596" y="1392936"/>
              <a:ext cx="3785616" cy="310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10080" y="1967006"/>
            <a:ext cx="36995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90" dirty="0">
                <a:solidFill>
                  <a:srgbClr val="DFE6CF"/>
                </a:solidFill>
                <a:latin typeface="Trebuchet MS"/>
                <a:cs typeface="Trebuchet MS"/>
              </a:rPr>
              <a:t>QUEENS </a:t>
            </a:r>
            <a:r>
              <a:rPr sz="2400" b="1" spc="-80" dirty="0">
                <a:solidFill>
                  <a:srgbClr val="DFE6CF"/>
                </a:solidFill>
                <a:latin typeface="Trebuchet MS"/>
                <a:cs typeface="Trebuchet MS"/>
              </a:rPr>
              <a:t>CUISINE </a:t>
            </a:r>
            <a:r>
              <a:rPr sz="2400" b="1" spc="-135" dirty="0">
                <a:solidFill>
                  <a:srgbClr val="DFE6CF"/>
                </a:solidFill>
                <a:latin typeface="Trebuchet MS"/>
                <a:cs typeface="Trebuchet MS"/>
              </a:rPr>
              <a:t>- </a:t>
            </a:r>
            <a:r>
              <a:rPr sz="2400" spc="-175" dirty="0">
                <a:solidFill>
                  <a:srgbClr val="DFE6CF"/>
                </a:solidFill>
                <a:latin typeface="Arial"/>
                <a:cs typeface="Arial"/>
              </a:rPr>
              <a:t>Most  </a:t>
            </a:r>
            <a:r>
              <a:rPr sz="2400" spc="-75" dirty="0">
                <a:solidFill>
                  <a:srgbClr val="DFE6CF"/>
                </a:solidFill>
                <a:latin typeface="Arial"/>
                <a:cs typeface="Arial"/>
              </a:rPr>
              <a:t>Preferred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Queens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 is</a:t>
            </a:r>
            <a:endParaRPr sz="2400">
              <a:latin typeface="Arial"/>
              <a:cs typeface="Arial"/>
            </a:endParaRPr>
          </a:p>
          <a:p>
            <a:pPr marL="287020" marR="50800">
              <a:lnSpc>
                <a:spcPct val="100000"/>
              </a:lnSpc>
            </a:pP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–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Indian, </a:t>
            </a:r>
            <a:r>
              <a:rPr sz="2400" spc="-165" dirty="0">
                <a:solidFill>
                  <a:srgbClr val="DFE6CF"/>
                </a:solidFill>
                <a:latin typeface="Arial"/>
                <a:cs typeface="Arial"/>
              </a:rPr>
              <a:t>Irish, </a:t>
            </a:r>
            <a:r>
              <a:rPr sz="2400" spc="-160" dirty="0">
                <a:solidFill>
                  <a:srgbClr val="DFE6CF"/>
                </a:solidFill>
                <a:latin typeface="Arial"/>
                <a:cs typeface="Arial"/>
              </a:rPr>
              <a:t>Pakistani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 </a:t>
            </a:r>
            <a:r>
              <a:rPr sz="2400" spc="-140" dirty="0">
                <a:solidFill>
                  <a:srgbClr val="DFE6CF"/>
                </a:solidFill>
                <a:latin typeface="Arial"/>
                <a:cs typeface="Arial"/>
              </a:rPr>
              <a:t>Mexican.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0080" y="4380992"/>
            <a:ext cx="3767454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225" dirty="0">
                <a:solidFill>
                  <a:srgbClr val="DFE6CF"/>
                </a:solidFill>
                <a:latin typeface="Trebuchet MS"/>
                <a:cs typeface="Trebuchet MS"/>
              </a:rPr>
              <a:t>THE </a:t>
            </a:r>
            <a:r>
              <a:rPr sz="2400" b="1" spc="-25" dirty="0">
                <a:solidFill>
                  <a:srgbClr val="DFE6CF"/>
                </a:solidFill>
                <a:latin typeface="Trebuchet MS"/>
                <a:cs typeface="Trebuchet MS"/>
              </a:rPr>
              <a:t>BRONX </a:t>
            </a:r>
            <a:r>
              <a:rPr sz="2400" b="1" spc="-80" dirty="0">
                <a:solidFill>
                  <a:srgbClr val="DFE6CF"/>
                </a:solidFill>
                <a:latin typeface="Trebuchet MS"/>
                <a:cs typeface="Trebuchet MS"/>
              </a:rPr>
              <a:t>CUISINE </a:t>
            </a:r>
            <a:r>
              <a:rPr sz="2400" b="1" spc="-135" dirty="0">
                <a:solidFill>
                  <a:srgbClr val="DFE6CF"/>
                </a:solidFill>
                <a:latin typeface="Trebuchet MS"/>
                <a:cs typeface="Trebuchet MS"/>
              </a:rPr>
              <a:t>- </a:t>
            </a:r>
            <a:r>
              <a:rPr sz="2400" spc="-175" dirty="0">
                <a:solidFill>
                  <a:srgbClr val="DFE6CF"/>
                </a:solidFill>
                <a:latin typeface="Arial"/>
                <a:cs typeface="Arial"/>
              </a:rPr>
              <a:t>Most  </a:t>
            </a:r>
            <a:r>
              <a:rPr sz="2400" spc="-75" dirty="0">
                <a:solidFill>
                  <a:srgbClr val="DFE6CF"/>
                </a:solidFill>
                <a:latin typeface="Arial"/>
                <a:cs typeface="Arial"/>
              </a:rPr>
              <a:t>Preferred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400" spc="-28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400" spc="-180" dirty="0">
                <a:solidFill>
                  <a:srgbClr val="DFE6CF"/>
                </a:solidFill>
                <a:latin typeface="Arial"/>
                <a:cs typeface="Arial"/>
              </a:rPr>
              <a:t>Bronx 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–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Italian, </a:t>
            </a:r>
            <a:r>
              <a:rPr sz="2400" spc="-160" dirty="0">
                <a:solidFill>
                  <a:srgbClr val="DFE6CF"/>
                </a:solidFill>
                <a:latin typeface="Arial"/>
                <a:cs typeface="Arial"/>
              </a:rPr>
              <a:t>Puerto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Rican,  </a:t>
            </a: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Albanian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</a:t>
            </a:r>
            <a:r>
              <a:rPr sz="2400" spc="6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DFE6CF"/>
                </a:solidFill>
                <a:latin typeface="Arial"/>
                <a:cs typeface="Arial"/>
              </a:rPr>
              <a:t>Dominican.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01284" y="1946148"/>
            <a:ext cx="3680460" cy="4348480"/>
            <a:chOff x="5701284" y="1946148"/>
            <a:chExt cx="3680460" cy="4348480"/>
          </a:xfrm>
        </p:grpSpPr>
        <p:sp>
          <p:nvSpPr>
            <p:cNvPr id="13" name="object 13"/>
            <p:cNvSpPr/>
            <p:nvPr/>
          </p:nvSpPr>
          <p:spPr>
            <a:xfrm>
              <a:off x="5701284" y="1946148"/>
              <a:ext cx="3680459" cy="18379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01284" y="4352544"/>
              <a:ext cx="3680459" cy="1941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0452" y="1301496"/>
              <a:ext cx="3215640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95443" y="1481328"/>
              <a:ext cx="128270" cy="58419"/>
            </a:xfrm>
            <a:custGeom>
              <a:avLst/>
              <a:gdLst/>
              <a:ahLst/>
              <a:cxnLst/>
              <a:rect l="l" t="t" r="r" b="b"/>
              <a:pathLst>
                <a:path w="128270" h="58419">
                  <a:moveTo>
                    <a:pt x="128015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8015" y="0"/>
                  </a:lnTo>
                  <a:lnTo>
                    <a:pt x="128015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87823" y="1473708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0208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40208" y="0"/>
                  </a:lnTo>
                  <a:lnTo>
                    <a:pt x="143256" y="3048"/>
                  </a:lnTo>
                  <a:lnTo>
                    <a:pt x="14325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7620" y="57912"/>
                  </a:lnTo>
                  <a:lnTo>
                    <a:pt x="13716" y="65532"/>
                  </a:lnTo>
                  <a:lnTo>
                    <a:pt x="143256" y="65532"/>
                  </a:lnTo>
                  <a:lnTo>
                    <a:pt x="143256" y="68580"/>
                  </a:lnTo>
                  <a:lnTo>
                    <a:pt x="140208" y="71628"/>
                  </a:lnTo>
                  <a:close/>
                </a:path>
                <a:path w="143510" h="7175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3510" h="71755">
                  <a:moveTo>
                    <a:pt x="12954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9540" y="7620"/>
                  </a:lnTo>
                  <a:lnTo>
                    <a:pt x="129540" y="13716"/>
                  </a:lnTo>
                  <a:close/>
                </a:path>
                <a:path w="143510" h="71755">
                  <a:moveTo>
                    <a:pt x="129540" y="65532"/>
                  </a:moveTo>
                  <a:lnTo>
                    <a:pt x="129540" y="7620"/>
                  </a:lnTo>
                  <a:lnTo>
                    <a:pt x="135636" y="13716"/>
                  </a:lnTo>
                  <a:lnTo>
                    <a:pt x="143256" y="13716"/>
                  </a:lnTo>
                  <a:lnTo>
                    <a:pt x="143256" y="57912"/>
                  </a:lnTo>
                  <a:lnTo>
                    <a:pt x="135636" y="57912"/>
                  </a:lnTo>
                  <a:lnTo>
                    <a:pt x="129540" y="65532"/>
                  </a:lnTo>
                  <a:close/>
                </a:path>
                <a:path w="143510" h="71755">
                  <a:moveTo>
                    <a:pt x="143256" y="13716"/>
                  </a:moveTo>
                  <a:lnTo>
                    <a:pt x="135636" y="13716"/>
                  </a:lnTo>
                  <a:lnTo>
                    <a:pt x="129540" y="7620"/>
                  </a:lnTo>
                  <a:lnTo>
                    <a:pt x="143256" y="7620"/>
                  </a:lnTo>
                  <a:lnTo>
                    <a:pt x="143256" y="13716"/>
                  </a:lnTo>
                  <a:close/>
                </a:path>
                <a:path w="143510" h="71755">
                  <a:moveTo>
                    <a:pt x="13716" y="65532"/>
                  </a:moveTo>
                  <a:lnTo>
                    <a:pt x="7620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3510" h="71755">
                  <a:moveTo>
                    <a:pt x="129540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9540" y="57912"/>
                  </a:lnTo>
                  <a:lnTo>
                    <a:pt x="129540" y="65532"/>
                  </a:lnTo>
                  <a:close/>
                </a:path>
                <a:path w="143510" h="71755">
                  <a:moveTo>
                    <a:pt x="143256" y="65532"/>
                  </a:moveTo>
                  <a:lnTo>
                    <a:pt x="129540" y="65532"/>
                  </a:lnTo>
                  <a:lnTo>
                    <a:pt x="135636" y="57912"/>
                  </a:lnTo>
                  <a:lnTo>
                    <a:pt x="143256" y="57912"/>
                  </a:lnTo>
                  <a:lnTo>
                    <a:pt x="143256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71287" y="1321308"/>
              <a:ext cx="216535" cy="285115"/>
            </a:xfrm>
            <a:custGeom>
              <a:avLst/>
              <a:gdLst/>
              <a:ahLst/>
              <a:cxnLst/>
              <a:rect l="l" t="t" r="r" b="b"/>
              <a:pathLst>
                <a:path w="216535" h="285115">
                  <a:moveTo>
                    <a:pt x="216408" y="216408"/>
                  </a:moveTo>
                  <a:lnTo>
                    <a:pt x="0" y="216408"/>
                  </a:lnTo>
                  <a:lnTo>
                    <a:pt x="0" y="163068"/>
                  </a:lnTo>
                  <a:lnTo>
                    <a:pt x="131064" y="0"/>
                  </a:lnTo>
                  <a:lnTo>
                    <a:pt x="188976" y="0"/>
                  </a:lnTo>
                  <a:lnTo>
                    <a:pt x="188976" y="71628"/>
                  </a:lnTo>
                  <a:lnTo>
                    <a:pt x="126492" y="71628"/>
                  </a:lnTo>
                  <a:lnTo>
                    <a:pt x="51816" y="164592"/>
                  </a:lnTo>
                  <a:lnTo>
                    <a:pt x="216408" y="164592"/>
                  </a:lnTo>
                  <a:lnTo>
                    <a:pt x="216408" y="216408"/>
                  </a:lnTo>
                  <a:close/>
                </a:path>
                <a:path w="216535" h="285115">
                  <a:moveTo>
                    <a:pt x="188976" y="164592"/>
                  </a:moveTo>
                  <a:lnTo>
                    <a:pt x="126492" y="164592"/>
                  </a:lnTo>
                  <a:lnTo>
                    <a:pt x="126492" y="71628"/>
                  </a:lnTo>
                  <a:lnTo>
                    <a:pt x="188976" y="71628"/>
                  </a:lnTo>
                  <a:lnTo>
                    <a:pt x="188976" y="164592"/>
                  </a:lnTo>
                  <a:close/>
                </a:path>
                <a:path w="216535" h="285115">
                  <a:moveTo>
                    <a:pt x="188976" y="284988"/>
                  </a:moveTo>
                  <a:lnTo>
                    <a:pt x="126492" y="284988"/>
                  </a:lnTo>
                  <a:lnTo>
                    <a:pt x="126492" y="216408"/>
                  </a:lnTo>
                  <a:lnTo>
                    <a:pt x="188976" y="216408"/>
                  </a:lnTo>
                  <a:lnTo>
                    <a:pt x="188976" y="28498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1" y="1313688"/>
              <a:ext cx="228600" cy="299085"/>
            </a:xfrm>
            <a:custGeom>
              <a:avLst/>
              <a:gdLst/>
              <a:ahLst/>
              <a:cxnLst/>
              <a:rect l="l" t="t" r="r" b="b"/>
              <a:pathLst>
                <a:path w="228600" h="299084">
                  <a:moveTo>
                    <a:pt x="126492" y="230124"/>
                  </a:moveTo>
                  <a:lnTo>
                    <a:pt x="3048" y="230124"/>
                  </a:lnTo>
                  <a:lnTo>
                    <a:pt x="0" y="227076"/>
                  </a:lnTo>
                  <a:lnTo>
                    <a:pt x="0" y="167640"/>
                  </a:lnTo>
                  <a:lnTo>
                    <a:pt x="1524" y="167640"/>
                  </a:lnTo>
                  <a:lnTo>
                    <a:pt x="132588" y="3048"/>
                  </a:lnTo>
                  <a:lnTo>
                    <a:pt x="135636" y="0"/>
                  </a:lnTo>
                  <a:lnTo>
                    <a:pt x="199644" y="0"/>
                  </a:lnTo>
                  <a:lnTo>
                    <a:pt x="202692" y="3048"/>
                  </a:lnTo>
                  <a:lnTo>
                    <a:pt x="202692" y="7620"/>
                  </a:lnTo>
                  <a:lnTo>
                    <a:pt x="188976" y="7620"/>
                  </a:lnTo>
                  <a:lnTo>
                    <a:pt x="188976" y="12192"/>
                  </a:lnTo>
                  <a:lnTo>
                    <a:pt x="143256" y="12192"/>
                  </a:lnTo>
                  <a:lnTo>
                    <a:pt x="137160" y="13716"/>
                  </a:lnTo>
                  <a:lnTo>
                    <a:pt x="142031" y="13716"/>
                  </a:lnTo>
                  <a:lnTo>
                    <a:pt x="15866" y="170688"/>
                  </a:lnTo>
                  <a:lnTo>
                    <a:pt x="13716" y="170688"/>
                  </a:lnTo>
                  <a:lnTo>
                    <a:pt x="12192" y="175260"/>
                  </a:lnTo>
                  <a:lnTo>
                    <a:pt x="13716" y="175260"/>
                  </a:lnTo>
                  <a:lnTo>
                    <a:pt x="13716" y="216408"/>
                  </a:lnTo>
                  <a:lnTo>
                    <a:pt x="6096" y="216408"/>
                  </a:lnTo>
                  <a:lnTo>
                    <a:pt x="13716" y="224028"/>
                  </a:lnTo>
                  <a:lnTo>
                    <a:pt x="126492" y="224028"/>
                  </a:lnTo>
                  <a:lnTo>
                    <a:pt x="126492" y="230124"/>
                  </a:lnTo>
                  <a:close/>
                </a:path>
                <a:path w="228600" h="299084">
                  <a:moveTo>
                    <a:pt x="214884" y="178308"/>
                  </a:moveTo>
                  <a:lnTo>
                    <a:pt x="192024" y="178308"/>
                  </a:lnTo>
                  <a:lnTo>
                    <a:pt x="188976" y="175260"/>
                  </a:lnTo>
                  <a:lnTo>
                    <a:pt x="188976" y="7620"/>
                  </a:lnTo>
                  <a:lnTo>
                    <a:pt x="195072" y="13716"/>
                  </a:lnTo>
                  <a:lnTo>
                    <a:pt x="202692" y="13716"/>
                  </a:lnTo>
                  <a:lnTo>
                    <a:pt x="202692" y="164592"/>
                  </a:lnTo>
                  <a:lnTo>
                    <a:pt x="195072" y="164592"/>
                  </a:lnTo>
                  <a:lnTo>
                    <a:pt x="202692" y="172212"/>
                  </a:lnTo>
                  <a:lnTo>
                    <a:pt x="214884" y="172212"/>
                  </a:lnTo>
                  <a:lnTo>
                    <a:pt x="214884" y="178308"/>
                  </a:lnTo>
                  <a:close/>
                </a:path>
                <a:path w="228600" h="299084">
                  <a:moveTo>
                    <a:pt x="202692" y="13716"/>
                  </a:moveTo>
                  <a:lnTo>
                    <a:pt x="195072" y="13716"/>
                  </a:lnTo>
                  <a:lnTo>
                    <a:pt x="188976" y="7620"/>
                  </a:lnTo>
                  <a:lnTo>
                    <a:pt x="202692" y="7620"/>
                  </a:lnTo>
                  <a:lnTo>
                    <a:pt x="202692" y="13716"/>
                  </a:lnTo>
                  <a:close/>
                </a:path>
                <a:path w="228600" h="299084">
                  <a:moveTo>
                    <a:pt x="142031" y="13716"/>
                  </a:moveTo>
                  <a:lnTo>
                    <a:pt x="137160" y="13716"/>
                  </a:lnTo>
                  <a:lnTo>
                    <a:pt x="143256" y="12192"/>
                  </a:lnTo>
                  <a:lnTo>
                    <a:pt x="142031" y="13716"/>
                  </a:lnTo>
                  <a:close/>
                </a:path>
                <a:path w="228600" h="299084">
                  <a:moveTo>
                    <a:pt x="188976" y="13716"/>
                  </a:moveTo>
                  <a:lnTo>
                    <a:pt x="142031" y="13716"/>
                  </a:lnTo>
                  <a:lnTo>
                    <a:pt x="143256" y="12192"/>
                  </a:lnTo>
                  <a:lnTo>
                    <a:pt x="188976" y="12192"/>
                  </a:lnTo>
                  <a:lnTo>
                    <a:pt x="188976" y="13716"/>
                  </a:lnTo>
                  <a:close/>
                </a:path>
                <a:path w="228600" h="299084">
                  <a:moveTo>
                    <a:pt x="137160" y="178308"/>
                  </a:moveTo>
                  <a:lnTo>
                    <a:pt x="56388" y="178308"/>
                  </a:lnTo>
                  <a:lnTo>
                    <a:pt x="53340" y="176784"/>
                  </a:lnTo>
                  <a:lnTo>
                    <a:pt x="51816" y="175260"/>
                  </a:lnTo>
                  <a:lnTo>
                    <a:pt x="51816" y="169164"/>
                  </a:lnTo>
                  <a:lnTo>
                    <a:pt x="53340" y="167640"/>
                  </a:lnTo>
                  <a:lnTo>
                    <a:pt x="126492" y="74676"/>
                  </a:lnTo>
                  <a:lnTo>
                    <a:pt x="129540" y="71628"/>
                  </a:lnTo>
                  <a:lnTo>
                    <a:pt x="137160" y="71628"/>
                  </a:lnTo>
                  <a:lnTo>
                    <a:pt x="140208" y="74676"/>
                  </a:lnTo>
                  <a:lnTo>
                    <a:pt x="140208" y="79248"/>
                  </a:lnTo>
                  <a:lnTo>
                    <a:pt x="126492" y="79248"/>
                  </a:lnTo>
                  <a:lnTo>
                    <a:pt x="126492" y="96075"/>
                  </a:lnTo>
                  <a:lnTo>
                    <a:pt x="73446" y="164592"/>
                  </a:lnTo>
                  <a:lnTo>
                    <a:pt x="57912" y="164592"/>
                  </a:lnTo>
                  <a:lnTo>
                    <a:pt x="64008" y="176784"/>
                  </a:lnTo>
                  <a:lnTo>
                    <a:pt x="138684" y="176784"/>
                  </a:lnTo>
                  <a:lnTo>
                    <a:pt x="137160" y="178308"/>
                  </a:lnTo>
                  <a:close/>
                </a:path>
                <a:path w="228600" h="299084">
                  <a:moveTo>
                    <a:pt x="126492" y="96075"/>
                  </a:moveTo>
                  <a:lnTo>
                    <a:pt x="126492" y="79248"/>
                  </a:lnTo>
                  <a:lnTo>
                    <a:pt x="132588" y="85344"/>
                  </a:lnTo>
                  <a:lnTo>
                    <a:pt x="134800" y="85344"/>
                  </a:lnTo>
                  <a:lnTo>
                    <a:pt x="126492" y="96075"/>
                  </a:lnTo>
                  <a:close/>
                </a:path>
                <a:path w="228600" h="299084">
                  <a:moveTo>
                    <a:pt x="132588" y="85344"/>
                  </a:moveTo>
                  <a:lnTo>
                    <a:pt x="126492" y="79248"/>
                  </a:lnTo>
                  <a:lnTo>
                    <a:pt x="140208" y="79248"/>
                  </a:lnTo>
                  <a:lnTo>
                    <a:pt x="140208" y="82296"/>
                  </a:lnTo>
                  <a:lnTo>
                    <a:pt x="137160" y="82296"/>
                  </a:lnTo>
                  <a:lnTo>
                    <a:pt x="132588" y="85344"/>
                  </a:lnTo>
                  <a:close/>
                </a:path>
                <a:path w="228600" h="299084">
                  <a:moveTo>
                    <a:pt x="134800" y="85344"/>
                  </a:moveTo>
                  <a:lnTo>
                    <a:pt x="132588" y="85344"/>
                  </a:lnTo>
                  <a:lnTo>
                    <a:pt x="137160" y="82296"/>
                  </a:lnTo>
                  <a:lnTo>
                    <a:pt x="134800" y="85344"/>
                  </a:lnTo>
                  <a:close/>
                </a:path>
                <a:path w="228600" h="299084">
                  <a:moveTo>
                    <a:pt x="126492" y="172212"/>
                  </a:moveTo>
                  <a:lnTo>
                    <a:pt x="126492" y="96075"/>
                  </a:lnTo>
                  <a:lnTo>
                    <a:pt x="137160" y="82296"/>
                  </a:lnTo>
                  <a:lnTo>
                    <a:pt x="140208" y="82296"/>
                  </a:lnTo>
                  <a:lnTo>
                    <a:pt x="140208" y="164592"/>
                  </a:lnTo>
                  <a:lnTo>
                    <a:pt x="132588" y="164592"/>
                  </a:lnTo>
                  <a:lnTo>
                    <a:pt x="126492" y="172212"/>
                  </a:lnTo>
                  <a:close/>
                </a:path>
                <a:path w="228600" h="299084">
                  <a:moveTo>
                    <a:pt x="64008" y="176784"/>
                  </a:moveTo>
                  <a:lnTo>
                    <a:pt x="57912" y="164592"/>
                  </a:lnTo>
                  <a:lnTo>
                    <a:pt x="73446" y="164592"/>
                  </a:lnTo>
                  <a:lnTo>
                    <a:pt x="64008" y="176784"/>
                  </a:lnTo>
                  <a:close/>
                </a:path>
                <a:path w="228600" h="299084">
                  <a:moveTo>
                    <a:pt x="138684" y="176784"/>
                  </a:moveTo>
                  <a:lnTo>
                    <a:pt x="64008" y="176784"/>
                  </a:lnTo>
                  <a:lnTo>
                    <a:pt x="73446" y="164592"/>
                  </a:lnTo>
                  <a:lnTo>
                    <a:pt x="126492" y="164592"/>
                  </a:lnTo>
                  <a:lnTo>
                    <a:pt x="126492" y="172212"/>
                  </a:lnTo>
                  <a:lnTo>
                    <a:pt x="140208" y="172212"/>
                  </a:lnTo>
                  <a:lnTo>
                    <a:pt x="140208" y="175260"/>
                  </a:lnTo>
                  <a:lnTo>
                    <a:pt x="138684" y="176784"/>
                  </a:lnTo>
                  <a:close/>
                </a:path>
                <a:path w="228600" h="299084">
                  <a:moveTo>
                    <a:pt x="140208" y="172212"/>
                  </a:moveTo>
                  <a:lnTo>
                    <a:pt x="126492" y="172212"/>
                  </a:lnTo>
                  <a:lnTo>
                    <a:pt x="132588" y="164592"/>
                  </a:lnTo>
                  <a:lnTo>
                    <a:pt x="140208" y="164592"/>
                  </a:lnTo>
                  <a:lnTo>
                    <a:pt x="140208" y="172212"/>
                  </a:lnTo>
                  <a:close/>
                </a:path>
                <a:path w="228600" h="299084">
                  <a:moveTo>
                    <a:pt x="202692" y="172212"/>
                  </a:moveTo>
                  <a:lnTo>
                    <a:pt x="195072" y="164592"/>
                  </a:lnTo>
                  <a:lnTo>
                    <a:pt x="202692" y="164592"/>
                  </a:lnTo>
                  <a:lnTo>
                    <a:pt x="202692" y="172212"/>
                  </a:lnTo>
                  <a:close/>
                </a:path>
                <a:path w="228600" h="299084">
                  <a:moveTo>
                    <a:pt x="228600" y="178308"/>
                  </a:moveTo>
                  <a:lnTo>
                    <a:pt x="222504" y="178308"/>
                  </a:lnTo>
                  <a:lnTo>
                    <a:pt x="214884" y="172212"/>
                  </a:lnTo>
                  <a:lnTo>
                    <a:pt x="202692" y="172212"/>
                  </a:lnTo>
                  <a:lnTo>
                    <a:pt x="202692" y="164592"/>
                  </a:lnTo>
                  <a:lnTo>
                    <a:pt x="225552" y="164592"/>
                  </a:lnTo>
                  <a:lnTo>
                    <a:pt x="228600" y="167640"/>
                  </a:lnTo>
                  <a:lnTo>
                    <a:pt x="228600" y="178308"/>
                  </a:lnTo>
                  <a:close/>
                </a:path>
                <a:path w="228600" h="299084">
                  <a:moveTo>
                    <a:pt x="12192" y="175260"/>
                  </a:moveTo>
                  <a:lnTo>
                    <a:pt x="13716" y="170688"/>
                  </a:lnTo>
                  <a:lnTo>
                    <a:pt x="13716" y="173363"/>
                  </a:lnTo>
                  <a:lnTo>
                    <a:pt x="12192" y="175260"/>
                  </a:lnTo>
                  <a:close/>
                </a:path>
                <a:path w="228600" h="299084">
                  <a:moveTo>
                    <a:pt x="13716" y="173363"/>
                  </a:moveTo>
                  <a:lnTo>
                    <a:pt x="13716" y="170688"/>
                  </a:lnTo>
                  <a:lnTo>
                    <a:pt x="15866" y="170688"/>
                  </a:lnTo>
                  <a:lnTo>
                    <a:pt x="13716" y="173363"/>
                  </a:lnTo>
                  <a:close/>
                </a:path>
                <a:path w="228600" h="299084">
                  <a:moveTo>
                    <a:pt x="214884" y="224028"/>
                  </a:moveTo>
                  <a:lnTo>
                    <a:pt x="214884" y="172212"/>
                  </a:lnTo>
                  <a:lnTo>
                    <a:pt x="222504" y="178308"/>
                  </a:lnTo>
                  <a:lnTo>
                    <a:pt x="228600" y="178308"/>
                  </a:lnTo>
                  <a:lnTo>
                    <a:pt x="228600" y="216408"/>
                  </a:lnTo>
                  <a:lnTo>
                    <a:pt x="222504" y="216408"/>
                  </a:lnTo>
                  <a:lnTo>
                    <a:pt x="214884" y="224028"/>
                  </a:lnTo>
                  <a:close/>
                </a:path>
                <a:path w="228600" h="299084">
                  <a:moveTo>
                    <a:pt x="13716" y="175260"/>
                  </a:moveTo>
                  <a:lnTo>
                    <a:pt x="12192" y="175260"/>
                  </a:lnTo>
                  <a:lnTo>
                    <a:pt x="13716" y="173363"/>
                  </a:lnTo>
                  <a:lnTo>
                    <a:pt x="13716" y="175260"/>
                  </a:lnTo>
                  <a:close/>
                </a:path>
                <a:path w="228600" h="299084">
                  <a:moveTo>
                    <a:pt x="13716" y="224028"/>
                  </a:moveTo>
                  <a:lnTo>
                    <a:pt x="6096" y="216408"/>
                  </a:lnTo>
                  <a:lnTo>
                    <a:pt x="13716" y="216408"/>
                  </a:lnTo>
                  <a:lnTo>
                    <a:pt x="13716" y="224028"/>
                  </a:lnTo>
                  <a:close/>
                </a:path>
                <a:path w="228600" h="299084">
                  <a:moveTo>
                    <a:pt x="140208" y="230124"/>
                  </a:moveTo>
                  <a:lnTo>
                    <a:pt x="132588" y="230124"/>
                  </a:lnTo>
                  <a:lnTo>
                    <a:pt x="126492" y="224028"/>
                  </a:lnTo>
                  <a:lnTo>
                    <a:pt x="13716" y="224028"/>
                  </a:lnTo>
                  <a:lnTo>
                    <a:pt x="13716" y="216408"/>
                  </a:lnTo>
                  <a:lnTo>
                    <a:pt x="137160" y="216408"/>
                  </a:lnTo>
                  <a:lnTo>
                    <a:pt x="140208" y="220980"/>
                  </a:lnTo>
                  <a:lnTo>
                    <a:pt x="140208" y="230124"/>
                  </a:lnTo>
                  <a:close/>
                </a:path>
                <a:path w="228600" h="299084">
                  <a:moveTo>
                    <a:pt x="188976" y="292608"/>
                  </a:moveTo>
                  <a:lnTo>
                    <a:pt x="188976" y="220980"/>
                  </a:lnTo>
                  <a:lnTo>
                    <a:pt x="192024" y="216408"/>
                  </a:lnTo>
                  <a:lnTo>
                    <a:pt x="214884" y="216408"/>
                  </a:lnTo>
                  <a:lnTo>
                    <a:pt x="214884" y="224028"/>
                  </a:lnTo>
                  <a:lnTo>
                    <a:pt x="202692" y="224028"/>
                  </a:lnTo>
                  <a:lnTo>
                    <a:pt x="195072" y="230124"/>
                  </a:lnTo>
                  <a:lnTo>
                    <a:pt x="202692" y="230124"/>
                  </a:lnTo>
                  <a:lnTo>
                    <a:pt x="202692" y="284988"/>
                  </a:lnTo>
                  <a:lnTo>
                    <a:pt x="195072" y="284988"/>
                  </a:lnTo>
                  <a:lnTo>
                    <a:pt x="188976" y="292608"/>
                  </a:lnTo>
                  <a:close/>
                </a:path>
                <a:path w="228600" h="299084">
                  <a:moveTo>
                    <a:pt x="225552" y="230124"/>
                  </a:moveTo>
                  <a:lnTo>
                    <a:pt x="202692" y="230124"/>
                  </a:lnTo>
                  <a:lnTo>
                    <a:pt x="202692" y="224028"/>
                  </a:lnTo>
                  <a:lnTo>
                    <a:pt x="214884" y="224028"/>
                  </a:lnTo>
                  <a:lnTo>
                    <a:pt x="222504" y="216408"/>
                  </a:lnTo>
                  <a:lnTo>
                    <a:pt x="228600" y="216408"/>
                  </a:lnTo>
                  <a:lnTo>
                    <a:pt x="228600" y="227076"/>
                  </a:lnTo>
                  <a:lnTo>
                    <a:pt x="225552" y="230124"/>
                  </a:lnTo>
                  <a:close/>
                </a:path>
                <a:path w="228600" h="299084">
                  <a:moveTo>
                    <a:pt x="199644" y="298704"/>
                  </a:moveTo>
                  <a:lnTo>
                    <a:pt x="129540" y="298704"/>
                  </a:lnTo>
                  <a:lnTo>
                    <a:pt x="126492" y="295656"/>
                  </a:lnTo>
                  <a:lnTo>
                    <a:pt x="126492" y="224028"/>
                  </a:lnTo>
                  <a:lnTo>
                    <a:pt x="132588" y="230124"/>
                  </a:lnTo>
                  <a:lnTo>
                    <a:pt x="140208" y="230124"/>
                  </a:lnTo>
                  <a:lnTo>
                    <a:pt x="140208" y="284988"/>
                  </a:lnTo>
                  <a:lnTo>
                    <a:pt x="132588" y="284988"/>
                  </a:lnTo>
                  <a:lnTo>
                    <a:pt x="140208" y="292608"/>
                  </a:lnTo>
                  <a:lnTo>
                    <a:pt x="202692" y="292608"/>
                  </a:lnTo>
                  <a:lnTo>
                    <a:pt x="202692" y="295656"/>
                  </a:lnTo>
                  <a:lnTo>
                    <a:pt x="199644" y="298704"/>
                  </a:lnTo>
                  <a:close/>
                </a:path>
                <a:path w="228600" h="299084">
                  <a:moveTo>
                    <a:pt x="202692" y="230124"/>
                  </a:moveTo>
                  <a:lnTo>
                    <a:pt x="195072" y="230124"/>
                  </a:lnTo>
                  <a:lnTo>
                    <a:pt x="202692" y="224028"/>
                  </a:lnTo>
                  <a:lnTo>
                    <a:pt x="202692" y="230124"/>
                  </a:lnTo>
                  <a:close/>
                </a:path>
                <a:path w="228600" h="299084">
                  <a:moveTo>
                    <a:pt x="140208" y="292608"/>
                  </a:moveTo>
                  <a:lnTo>
                    <a:pt x="132588" y="284988"/>
                  </a:lnTo>
                  <a:lnTo>
                    <a:pt x="140208" y="284988"/>
                  </a:lnTo>
                  <a:lnTo>
                    <a:pt x="140208" y="292608"/>
                  </a:lnTo>
                  <a:close/>
                </a:path>
                <a:path w="228600" h="299084">
                  <a:moveTo>
                    <a:pt x="188976" y="292608"/>
                  </a:moveTo>
                  <a:lnTo>
                    <a:pt x="140208" y="292608"/>
                  </a:lnTo>
                  <a:lnTo>
                    <a:pt x="140208" y="284988"/>
                  </a:lnTo>
                  <a:lnTo>
                    <a:pt x="188976" y="284988"/>
                  </a:lnTo>
                  <a:lnTo>
                    <a:pt x="188976" y="292608"/>
                  </a:lnTo>
                  <a:close/>
                </a:path>
                <a:path w="228600" h="299084">
                  <a:moveTo>
                    <a:pt x="202692" y="292608"/>
                  </a:moveTo>
                  <a:lnTo>
                    <a:pt x="188976" y="292608"/>
                  </a:lnTo>
                  <a:lnTo>
                    <a:pt x="195072" y="284988"/>
                  </a:lnTo>
                  <a:lnTo>
                    <a:pt x="202692" y="284988"/>
                  </a:lnTo>
                  <a:lnTo>
                    <a:pt x="202692" y="29260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50763" y="1481328"/>
              <a:ext cx="128270" cy="58419"/>
            </a:xfrm>
            <a:custGeom>
              <a:avLst/>
              <a:gdLst/>
              <a:ahLst/>
              <a:cxnLst/>
              <a:rect l="l" t="t" r="r" b="b"/>
              <a:pathLst>
                <a:path w="128270" h="58419">
                  <a:moveTo>
                    <a:pt x="128016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8016" y="0"/>
                  </a:lnTo>
                  <a:lnTo>
                    <a:pt x="128016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43143" y="1473708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0208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40208" y="0"/>
                  </a:lnTo>
                  <a:lnTo>
                    <a:pt x="143256" y="3048"/>
                  </a:lnTo>
                  <a:lnTo>
                    <a:pt x="14325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7620" y="57912"/>
                  </a:lnTo>
                  <a:lnTo>
                    <a:pt x="13716" y="65532"/>
                  </a:lnTo>
                  <a:lnTo>
                    <a:pt x="143256" y="65532"/>
                  </a:lnTo>
                  <a:lnTo>
                    <a:pt x="143256" y="68580"/>
                  </a:lnTo>
                  <a:lnTo>
                    <a:pt x="140208" y="71628"/>
                  </a:lnTo>
                  <a:close/>
                </a:path>
                <a:path w="143510" h="7175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3510" h="71755">
                  <a:moveTo>
                    <a:pt x="12954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9540" y="7620"/>
                  </a:lnTo>
                  <a:lnTo>
                    <a:pt x="129540" y="13716"/>
                  </a:lnTo>
                  <a:close/>
                </a:path>
                <a:path w="143510" h="71755">
                  <a:moveTo>
                    <a:pt x="129540" y="65532"/>
                  </a:moveTo>
                  <a:lnTo>
                    <a:pt x="129540" y="7620"/>
                  </a:lnTo>
                  <a:lnTo>
                    <a:pt x="135636" y="13716"/>
                  </a:lnTo>
                  <a:lnTo>
                    <a:pt x="143256" y="13716"/>
                  </a:lnTo>
                  <a:lnTo>
                    <a:pt x="143256" y="57912"/>
                  </a:lnTo>
                  <a:lnTo>
                    <a:pt x="135636" y="57912"/>
                  </a:lnTo>
                  <a:lnTo>
                    <a:pt x="129540" y="65532"/>
                  </a:lnTo>
                  <a:close/>
                </a:path>
                <a:path w="143510" h="71755">
                  <a:moveTo>
                    <a:pt x="143256" y="13716"/>
                  </a:moveTo>
                  <a:lnTo>
                    <a:pt x="135636" y="13716"/>
                  </a:lnTo>
                  <a:lnTo>
                    <a:pt x="129540" y="7620"/>
                  </a:lnTo>
                  <a:lnTo>
                    <a:pt x="143256" y="7620"/>
                  </a:lnTo>
                  <a:lnTo>
                    <a:pt x="143256" y="13716"/>
                  </a:lnTo>
                  <a:close/>
                </a:path>
                <a:path w="143510" h="71755">
                  <a:moveTo>
                    <a:pt x="13716" y="65532"/>
                  </a:moveTo>
                  <a:lnTo>
                    <a:pt x="7620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3510" h="71755">
                  <a:moveTo>
                    <a:pt x="129540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9540" y="57912"/>
                  </a:lnTo>
                  <a:lnTo>
                    <a:pt x="129540" y="65532"/>
                  </a:lnTo>
                  <a:close/>
                </a:path>
                <a:path w="143510" h="71755">
                  <a:moveTo>
                    <a:pt x="143256" y="65532"/>
                  </a:moveTo>
                  <a:lnTo>
                    <a:pt x="129540" y="65532"/>
                  </a:lnTo>
                  <a:lnTo>
                    <a:pt x="135636" y="57912"/>
                  </a:lnTo>
                  <a:lnTo>
                    <a:pt x="143256" y="57912"/>
                  </a:lnTo>
                  <a:lnTo>
                    <a:pt x="143256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44896" y="1306068"/>
              <a:ext cx="3066288" cy="3916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08592" y="1967006"/>
            <a:ext cx="790384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3779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907405" algn="l"/>
                <a:tab pos="6477000" algn="l"/>
              </a:tabLst>
            </a:pP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NewYork  </a:t>
            </a:r>
            <a:r>
              <a:rPr sz="2400" spc="-75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400" spc="-90" dirty="0">
                <a:solidFill>
                  <a:srgbClr val="DFE6CF"/>
                </a:solidFill>
                <a:latin typeface="Arial"/>
                <a:cs typeface="Arial"/>
              </a:rPr>
              <a:t>geographical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coordinates</a:t>
            </a:r>
            <a:r>
              <a:rPr sz="2400" spc="6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DFE6CF"/>
                </a:solidFill>
                <a:latin typeface="Arial"/>
                <a:cs typeface="Arial"/>
              </a:rPr>
              <a:t>data	</a:t>
            </a:r>
            <a:r>
              <a:rPr sz="2400" spc="-235" dirty="0">
                <a:solidFill>
                  <a:srgbClr val="DFE6CF"/>
                </a:solidFill>
                <a:latin typeface="Arial"/>
                <a:cs typeface="Arial"/>
              </a:rPr>
              <a:t>has	</a:t>
            </a:r>
            <a:r>
              <a:rPr sz="2400" spc="-70" dirty="0">
                <a:solidFill>
                  <a:srgbClr val="DFE6CF"/>
                </a:solidFill>
                <a:latin typeface="Arial"/>
                <a:cs typeface="Arial"/>
              </a:rPr>
              <a:t>be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utilized 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input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400" spc="-14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Foursquare </a:t>
            </a:r>
            <a:r>
              <a:rPr sz="2400" spc="-215" dirty="0">
                <a:solidFill>
                  <a:srgbClr val="DFE6CF"/>
                </a:solidFill>
                <a:latin typeface="Arial"/>
                <a:cs typeface="Arial"/>
              </a:rPr>
              <a:t>API, </a:t>
            </a:r>
            <a:r>
              <a:rPr sz="2400" spc="-85" dirty="0">
                <a:solidFill>
                  <a:srgbClr val="DFE6CF"/>
                </a:solidFill>
                <a:latin typeface="Arial"/>
                <a:cs typeface="Arial"/>
              </a:rPr>
              <a:t>that </a:t>
            </a:r>
            <a:r>
              <a:rPr sz="2400" spc="-235" dirty="0">
                <a:solidFill>
                  <a:srgbClr val="DFE6CF"/>
                </a:solidFill>
                <a:latin typeface="Arial"/>
                <a:cs typeface="Arial"/>
              </a:rPr>
              <a:t>has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been </a:t>
            </a:r>
            <a:r>
              <a:rPr sz="2400" spc="-85" dirty="0">
                <a:solidFill>
                  <a:srgbClr val="DFE6CF"/>
                </a:solidFill>
                <a:latin typeface="Arial"/>
                <a:cs typeface="Arial"/>
              </a:rPr>
              <a:t>leveraged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to 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provision </a:t>
            </a:r>
            <a:r>
              <a:rPr sz="2400" spc="-245" dirty="0">
                <a:solidFill>
                  <a:srgbClr val="DFE6CF"/>
                </a:solidFill>
                <a:latin typeface="Arial"/>
                <a:cs typeface="Arial"/>
              </a:rPr>
              <a:t>venues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information </a:t>
            </a:r>
            <a:r>
              <a:rPr sz="2400" spc="-25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400" spc="-155" dirty="0">
                <a:solidFill>
                  <a:srgbClr val="DFE6CF"/>
                </a:solidFill>
                <a:latin typeface="Arial"/>
                <a:cs typeface="Arial"/>
              </a:rPr>
              <a:t>each</a:t>
            </a:r>
            <a:r>
              <a:rPr sz="2400" spc="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neighborhood.</a:t>
            </a:r>
            <a:endParaRPr sz="2400">
              <a:latin typeface="Arial"/>
              <a:cs typeface="Arial"/>
            </a:endParaRPr>
          </a:p>
          <a:p>
            <a:pPr marL="286385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We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used </a:t>
            </a:r>
            <a:r>
              <a:rPr sz="2400" spc="-14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Foursquare </a:t>
            </a:r>
            <a:r>
              <a:rPr sz="2400" spc="-235" dirty="0">
                <a:solidFill>
                  <a:srgbClr val="DFE6CF"/>
                </a:solidFill>
                <a:latin typeface="Arial"/>
                <a:cs typeface="Arial"/>
              </a:rPr>
              <a:t>API </a:t>
            </a:r>
            <a:r>
              <a:rPr sz="2400" spc="-20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400" spc="-70" dirty="0">
                <a:solidFill>
                  <a:srgbClr val="DFE6CF"/>
                </a:solidFill>
                <a:latin typeface="Arial"/>
                <a:cs typeface="Arial"/>
              </a:rPr>
              <a:t>explore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neighborhoods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 New </a:t>
            </a:r>
            <a:r>
              <a:rPr sz="2400" spc="-175" dirty="0">
                <a:solidFill>
                  <a:srgbClr val="DFE6CF"/>
                </a:solidFill>
                <a:latin typeface="Arial"/>
                <a:cs typeface="Arial"/>
              </a:rPr>
              <a:t>York</a:t>
            </a:r>
            <a:r>
              <a:rPr sz="2400" spc="114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20" dirty="0">
                <a:solidFill>
                  <a:srgbClr val="DFE6CF"/>
                </a:solidFill>
                <a:latin typeface="Arial"/>
                <a:cs typeface="Arial"/>
              </a:rPr>
              <a:t>City.</a:t>
            </a:r>
            <a:endParaRPr sz="2400">
              <a:latin typeface="Arial"/>
              <a:cs typeface="Arial"/>
            </a:endParaRPr>
          </a:p>
          <a:p>
            <a:pPr marL="286385" marR="39687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200" dirty="0">
                <a:solidFill>
                  <a:srgbClr val="DFE6CF"/>
                </a:solidFill>
                <a:latin typeface="Arial"/>
                <a:cs typeface="Arial"/>
              </a:rPr>
              <a:t>Using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400" spc="-85" dirty="0">
                <a:solidFill>
                  <a:srgbClr val="DFE6CF"/>
                </a:solidFill>
                <a:latin typeface="Arial"/>
                <a:cs typeface="Arial"/>
              </a:rPr>
              <a:t>geographical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coordinates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400" spc="-160" dirty="0">
                <a:solidFill>
                  <a:srgbClr val="DFE6CF"/>
                </a:solidFill>
                <a:latin typeface="Arial"/>
                <a:cs typeface="Arial"/>
              </a:rPr>
              <a:t>each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neighbourhood  </a:t>
            </a:r>
            <a:r>
              <a:rPr sz="2400" spc="-120" dirty="0">
                <a:solidFill>
                  <a:srgbClr val="DFE6CF"/>
                </a:solidFill>
                <a:latin typeface="Arial"/>
                <a:cs typeface="Arial"/>
              </a:rPr>
              <a:t>foursquare </a:t>
            </a:r>
            <a:r>
              <a:rPr sz="2400" spc="-229" dirty="0">
                <a:solidFill>
                  <a:srgbClr val="DFE6CF"/>
                </a:solidFill>
                <a:latin typeface="Arial"/>
                <a:cs typeface="Arial"/>
              </a:rPr>
              <a:t>API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calls </a:t>
            </a:r>
            <a:r>
              <a:rPr sz="2400" spc="-50" dirty="0">
                <a:solidFill>
                  <a:srgbClr val="DFE6CF"/>
                </a:solidFill>
                <a:latin typeface="Arial"/>
                <a:cs typeface="Arial"/>
              </a:rPr>
              <a:t>are </a:t>
            </a:r>
            <a:r>
              <a:rPr sz="2400" spc="-140" dirty="0">
                <a:solidFill>
                  <a:srgbClr val="DFE6CF"/>
                </a:solidFill>
                <a:latin typeface="Arial"/>
                <a:cs typeface="Arial"/>
              </a:rPr>
              <a:t>made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400" spc="-75" dirty="0">
                <a:solidFill>
                  <a:srgbClr val="DFE6CF"/>
                </a:solidFill>
                <a:latin typeface="Arial"/>
                <a:cs typeface="Arial"/>
              </a:rPr>
              <a:t>get </a:t>
            </a:r>
            <a:r>
              <a:rPr sz="2400" spc="-60" dirty="0">
                <a:solidFill>
                  <a:srgbClr val="DFE6CF"/>
                </a:solidFill>
                <a:latin typeface="Arial"/>
                <a:cs typeface="Arial"/>
              </a:rPr>
              <a:t>top </a:t>
            </a:r>
            <a:r>
              <a:rPr sz="2400" spc="-10" dirty="0">
                <a:solidFill>
                  <a:srgbClr val="DFE6CF"/>
                </a:solidFill>
                <a:latin typeface="Arial"/>
                <a:cs typeface="Arial"/>
              </a:rPr>
              <a:t>200 </a:t>
            </a:r>
            <a:r>
              <a:rPr sz="2400" spc="-245" dirty="0">
                <a:solidFill>
                  <a:srgbClr val="DFE6CF"/>
                </a:solidFill>
                <a:latin typeface="Arial"/>
                <a:cs typeface="Arial"/>
              </a:rPr>
              <a:t>venues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a  </a:t>
            </a:r>
            <a:r>
              <a:rPr sz="2400" spc="-130" dirty="0">
                <a:solidFill>
                  <a:srgbClr val="DFE6CF"/>
                </a:solidFill>
                <a:latin typeface="Arial"/>
                <a:cs typeface="Arial"/>
              </a:rPr>
              <a:t>radius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1000</a:t>
            </a:r>
            <a:r>
              <a:rPr sz="2400" spc="19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85" dirty="0">
                <a:solidFill>
                  <a:srgbClr val="DFE6CF"/>
                </a:solidFill>
                <a:latin typeface="Arial"/>
                <a:cs typeface="Arial"/>
              </a:rPr>
              <a:t>meters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</a:pPr>
            <a:r>
              <a:rPr sz="2400" spc="-430" dirty="0">
                <a:solidFill>
                  <a:srgbClr val="DFE6CF"/>
                </a:solidFill>
                <a:latin typeface="Arial"/>
                <a:cs typeface="Arial"/>
              </a:rPr>
              <a:t>PART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–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1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Brooklyn </a:t>
            </a: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and</a:t>
            </a:r>
            <a:r>
              <a:rPr sz="2400" spc="17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Manhattan</a:t>
            </a:r>
            <a:endParaRPr sz="24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580"/>
              </a:spcBef>
            </a:pPr>
            <a:r>
              <a:rPr sz="2400" spc="-430" dirty="0">
                <a:solidFill>
                  <a:srgbClr val="DFE6CF"/>
                </a:solidFill>
                <a:latin typeface="Arial"/>
                <a:cs typeface="Arial"/>
              </a:rPr>
              <a:t>PART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– </a:t>
            </a:r>
            <a:r>
              <a:rPr sz="2400" spc="-15" dirty="0">
                <a:solidFill>
                  <a:srgbClr val="DFE6CF"/>
                </a:solidFill>
                <a:latin typeface="Arial"/>
                <a:cs typeface="Arial"/>
              </a:rPr>
              <a:t>2 </a:t>
            </a: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Bronx, </a:t>
            </a:r>
            <a:r>
              <a:rPr sz="2400" spc="-215" dirty="0">
                <a:solidFill>
                  <a:srgbClr val="DFE6CF"/>
                </a:solidFill>
                <a:latin typeface="Arial"/>
                <a:cs typeface="Arial"/>
              </a:rPr>
              <a:t>Queens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Staten</a:t>
            </a:r>
            <a:r>
              <a:rPr sz="2400" spc="-38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Island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575304" y="861060"/>
              <a:ext cx="2871216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69963" y="100431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4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4" y="0"/>
                  </a:lnTo>
                  <a:lnTo>
                    <a:pt x="207264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63867" y="99669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79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79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79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79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02196" y="877824"/>
              <a:ext cx="192405" cy="254635"/>
            </a:xfrm>
            <a:custGeom>
              <a:avLst/>
              <a:gdLst/>
              <a:ahLst/>
              <a:cxnLst/>
              <a:rect l="l" t="t" r="r" b="b"/>
              <a:pathLst>
                <a:path w="192404" h="254634">
                  <a:moveTo>
                    <a:pt x="192024" y="193548"/>
                  </a:moveTo>
                  <a:lnTo>
                    <a:pt x="0" y="193548"/>
                  </a:lnTo>
                  <a:lnTo>
                    <a:pt x="0" y="146304"/>
                  </a:lnTo>
                  <a:lnTo>
                    <a:pt x="117348" y="0"/>
                  </a:lnTo>
                  <a:lnTo>
                    <a:pt x="169164" y="0"/>
                  </a:lnTo>
                  <a:lnTo>
                    <a:pt x="169164" y="64008"/>
                  </a:lnTo>
                  <a:lnTo>
                    <a:pt x="112776" y="64008"/>
                  </a:lnTo>
                  <a:lnTo>
                    <a:pt x="47244" y="146304"/>
                  </a:lnTo>
                  <a:lnTo>
                    <a:pt x="192024" y="146304"/>
                  </a:lnTo>
                  <a:lnTo>
                    <a:pt x="192024" y="193548"/>
                  </a:lnTo>
                  <a:close/>
                </a:path>
                <a:path w="192404" h="254634">
                  <a:moveTo>
                    <a:pt x="169164" y="146304"/>
                  </a:moveTo>
                  <a:lnTo>
                    <a:pt x="112776" y="146304"/>
                  </a:lnTo>
                  <a:lnTo>
                    <a:pt x="112776" y="64008"/>
                  </a:lnTo>
                  <a:lnTo>
                    <a:pt x="169164" y="64008"/>
                  </a:lnTo>
                  <a:lnTo>
                    <a:pt x="169164" y="146304"/>
                  </a:lnTo>
                  <a:close/>
                </a:path>
                <a:path w="192404" h="254634">
                  <a:moveTo>
                    <a:pt x="169164" y="254508"/>
                  </a:moveTo>
                  <a:lnTo>
                    <a:pt x="112776" y="254508"/>
                  </a:lnTo>
                  <a:lnTo>
                    <a:pt x="112776" y="193548"/>
                  </a:lnTo>
                  <a:lnTo>
                    <a:pt x="169164" y="193548"/>
                  </a:lnTo>
                  <a:lnTo>
                    <a:pt x="169164" y="25450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96099" y="871728"/>
              <a:ext cx="205740" cy="266700"/>
            </a:xfrm>
            <a:custGeom>
              <a:avLst/>
              <a:gdLst/>
              <a:ahLst/>
              <a:cxnLst/>
              <a:rect l="l" t="t" r="r" b="b"/>
              <a:pathLst>
                <a:path w="205740" h="266700">
                  <a:moveTo>
                    <a:pt x="112776" y="205740"/>
                  </a:moveTo>
                  <a:lnTo>
                    <a:pt x="3048" y="205740"/>
                  </a:lnTo>
                  <a:lnTo>
                    <a:pt x="0" y="202692"/>
                  </a:lnTo>
                  <a:lnTo>
                    <a:pt x="0" y="149352"/>
                  </a:lnTo>
                  <a:lnTo>
                    <a:pt x="1524" y="147828"/>
                  </a:lnTo>
                  <a:lnTo>
                    <a:pt x="117348" y="3048"/>
                  </a:lnTo>
                  <a:lnTo>
                    <a:pt x="118872" y="0"/>
                  </a:lnTo>
                  <a:lnTo>
                    <a:pt x="178308" y="0"/>
                  </a:lnTo>
                  <a:lnTo>
                    <a:pt x="181356" y="3048"/>
                  </a:lnTo>
                  <a:lnTo>
                    <a:pt x="181356" y="6096"/>
                  </a:lnTo>
                  <a:lnTo>
                    <a:pt x="167640" y="6096"/>
                  </a:lnTo>
                  <a:lnTo>
                    <a:pt x="167640" y="10668"/>
                  </a:lnTo>
                  <a:lnTo>
                    <a:pt x="128016" y="10668"/>
                  </a:lnTo>
                  <a:lnTo>
                    <a:pt x="123444" y="13716"/>
                  </a:lnTo>
                  <a:lnTo>
                    <a:pt x="125603" y="13716"/>
                  </a:lnTo>
                  <a:lnTo>
                    <a:pt x="15811" y="152400"/>
                  </a:lnTo>
                  <a:lnTo>
                    <a:pt x="13716" y="152400"/>
                  </a:lnTo>
                  <a:lnTo>
                    <a:pt x="12192" y="156972"/>
                  </a:lnTo>
                  <a:lnTo>
                    <a:pt x="13716" y="156972"/>
                  </a:lnTo>
                  <a:lnTo>
                    <a:pt x="13716" y="192024"/>
                  </a:lnTo>
                  <a:lnTo>
                    <a:pt x="6096" y="192024"/>
                  </a:lnTo>
                  <a:lnTo>
                    <a:pt x="13716" y="199644"/>
                  </a:lnTo>
                  <a:lnTo>
                    <a:pt x="112776" y="199644"/>
                  </a:lnTo>
                  <a:lnTo>
                    <a:pt x="112776" y="205740"/>
                  </a:lnTo>
                  <a:close/>
                </a:path>
                <a:path w="205740" h="266700">
                  <a:moveTo>
                    <a:pt x="192024" y="160020"/>
                  </a:moveTo>
                  <a:lnTo>
                    <a:pt x="170688" y="160020"/>
                  </a:lnTo>
                  <a:lnTo>
                    <a:pt x="167640" y="156972"/>
                  </a:lnTo>
                  <a:lnTo>
                    <a:pt x="167640" y="6096"/>
                  </a:lnTo>
                  <a:lnTo>
                    <a:pt x="175260" y="13716"/>
                  </a:lnTo>
                  <a:lnTo>
                    <a:pt x="181356" y="13716"/>
                  </a:lnTo>
                  <a:lnTo>
                    <a:pt x="181356" y="146304"/>
                  </a:lnTo>
                  <a:lnTo>
                    <a:pt x="175260" y="146304"/>
                  </a:lnTo>
                  <a:lnTo>
                    <a:pt x="181356" y="152400"/>
                  </a:lnTo>
                  <a:lnTo>
                    <a:pt x="192024" y="152400"/>
                  </a:lnTo>
                  <a:lnTo>
                    <a:pt x="192024" y="160020"/>
                  </a:lnTo>
                  <a:close/>
                </a:path>
                <a:path w="205740" h="266700">
                  <a:moveTo>
                    <a:pt x="181356" y="13716"/>
                  </a:moveTo>
                  <a:lnTo>
                    <a:pt x="175260" y="13716"/>
                  </a:lnTo>
                  <a:lnTo>
                    <a:pt x="167640" y="6096"/>
                  </a:lnTo>
                  <a:lnTo>
                    <a:pt x="181356" y="6096"/>
                  </a:lnTo>
                  <a:lnTo>
                    <a:pt x="181356" y="13716"/>
                  </a:lnTo>
                  <a:close/>
                </a:path>
                <a:path w="205740" h="266700">
                  <a:moveTo>
                    <a:pt x="125603" y="13716"/>
                  </a:moveTo>
                  <a:lnTo>
                    <a:pt x="123444" y="13716"/>
                  </a:lnTo>
                  <a:lnTo>
                    <a:pt x="128016" y="10668"/>
                  </a:lnTo>
                  <a:lnTo>
                    <a:pt x="125603" y="13716"/>
                  </a:lnTo>
                  <a:close/>
                </a:path>
                <a:path w="205740" h="266700">
                  <a:moveTo>
                    <a:pt x="167640" y="13716"/>
                  </a:moveTo>
                  <a:lnTo>
                    <a:pt x="125603" y="13716"/>
                  </a:lnTo>
                  <a:lnTo>
                    <a:pt x="128016" y="10668"/>
                  </a:lnTo>
                  <a:lnTo>
                    <a:pt x="167640" y="10668"/>
                  </a:lnTo>
                  <a:lnTo>
                    <a:pt x="167640" y="13716"/>
                  </a:lnTo>
                  <a:close/>
                </a:path>
                <a:path w="205740" h="266700">
                  <a:moveTo>
                    <a:pt x="123444" y="160020"/>
                  </a:moveTo>
                  <a:lnTo>
                    <a:pt x="50292" y="160020"/>
                  </a:lnTo>
                  <a:lnTo>
                    <a:pt x="47244" y="158496"/>
                  </a:lnTo>
                  <a:lnTo>
                    <a:pt x="47244" y="155448"/>
                  </a:lnTo>
                  <a:lnTo>
                    <a:pt x="45720" y="153924"/>
                  </a:lnTo>
                  <a:lnTo>
                    <a:pt x="45720" y="150876"/>
                  </a:lnTo>
                  <a:lnTo>
                    <a:pt x="47244" y="149352"/>
                  </a:lnTo>
                  <a:lnTo>
                    <a:pt x="112776" y="65532"/>
                  </a:lnTo>
                  <a:lnTo>
                    <a:pt x="114300" y="64008"/>
                  </a:lnTo>
                  <a:lnTo>
                    <a:pt x="123444" y="64008"/>
                  </a:lnTo>
                  <a:lnTo>
                    <a:pt x="126492" y="67056"/>
                  </a:lnTo>
                  <a:lnTo>
                    <a:pt x="126492" y="70104"/>
                  </a:lnTo>
                  <a:lnTo>
                    <a:pt x="112776" y="70104"/>
                  </a:lnTo>
                  <a:lnTo>
                    <a:pt x="112776" y="88073"/>
                  </a:lnTo>
                  <a:lnTo>
                    <a:pt x="66406" y="146304"/>
                  </a:lnTo>
                  <a:lnTo>
                    <a:pt x="53340" y="146304"/>
                  </a:lnTo>
                  <a:lnTo>
                    <a:pt x="57912" y="156972"/>
                  </a:lnTo>
                  <a:lnTo>
                    <a:pt x="126492" y="156972"/>
                  </a:lnTo>
                  <a:lnTo>
                    <a:pt x="123444" y="160020"/>
                  </a:lnTo>
                  <a:close/>
                </a:path>
                <a:path w="205740" h="266700">
                  <a:moveTo>
                    <a:pt x="112776" y="88073"/>
                  </a:moveTo>
                  <a:lnTo>
                    <a:pt x="112776" y="70104"/>
                  </a:lnTo>
                  <a:lnTo>
                    <a:pt x="118872" y="77724"/>
                  </a:lnTo>
                  <a:lnTo>
                    <a:pt x="121016" y="77724"/>
                  </a:lnTo>
                  <a:lnTo>
                    <a:pt x="112776" y="88073"/>
                  </a:lnTo>
                  <a:close/>
                </a:path>
                <a:path w="205740" h="266700">
                  <a:moveTo>
                    <a:pt x="118872" y="77724"/>
                  </a:moveTo>
                  <a:lnTo>
                    <a:pt x="112776" y="70104"/>
                  </a:lnTo>
                  <a:lnTo>
                    <a:pt x="126492" y="70104"/>
                  </a:lnTo>
                  <a:lnTo>
                    <a:pt x="126492" y="74676"/>
                  </a:lnTo>
                  <a:lnTo>
                    <a:pt x="123444" y="74676"/>
                  </a:lnTo>
                  <a:lnTo>
                    <a:pt x="118872" y="77724"/>
                  </a:lnTo>
                  <a:close/>
                </a:path>
                <a:path w="205740" h="266700">
                  <a:moveTo>
                    <a:pt x="121016" y="77724"/>
                  </a:moveTo>
                  <a:lnTo>
                    <a:pt x="118872" y="77724"/>
                  </a:lnTo>
                  <a:lnTo>
                    <a:pt x="123444" y="74676"/>
                  </a:lnTo>
                  <a:lnTo>
                    <a:pt x="121016" y="77724"/>
                  </a:lnTo>
                  <a:close/>
                </a:path>
                <a:path w="205740" h="266700">
                  <a:moveTo>
                    <a:pt x="112776" y="152400"/>
                  </a:moveTo>
                  <a:lnTo>
                    <a:pt x="112776" y="88073"/>
                  </a:lnTo>
                  <a:lnTo>
                    <a:pt x="123444" y="74676"/>
                  </a:lnTo>
                  <a:lnTo>
                    <a:pt x="126492" y="74676"/>
                  </a:lnTo>
                  <a:lnTo>
                    <a:pt x="126492" y="146304"/>
                  </a:lnTo>
                  <a:lnTo>
                    <a:pt x="118872" y="146304"/>
                  </a:lnTo>
                  <a:lnTo>
                    <a:pt x="112776" y="152400"/>
                  </a:lnTo>
                  <a:close/>
                </a:path>
                <a:path w="205740" h="266700">
                  <a:moveTo>
                    <a:pt x="57912" y="156972"/>
                  </a:moveTo>
                  <a:lnTo>
                    <a:pt x="53340" y="146304"/>
                  </a:lnTo>
                  <a:lnTo>
                    <a:pt x="66406" y="146304"/>
                  </a:lnTo>
                  <a:lnTo>
                    <a:pt x="57912" y="156972"/>
                  </a:lnTo>
                  <a:close/>
                </a:path>
                <a:path w="205740" h="266700">
                  <a:moveTo>
                    <a:pt x="126492" y="156972"/>
                  </a:moveTo>
                  <a:lnTo>
                    <a:pt x="57912" y="156972"/>
                  </a:lnTo>
                  <a:lnTo>
                    <a:pt x="66406" y="146304"/>
                  </a:lnTo>
                  <a:lnTo>
                    <a:pt x="112776" y="146304"/>
                  </a:lnTo>
                  <a:lnTo>
                    <a:pt x="112776" y="152400"/>
                  </a:lnTo>
                  <a:lnTo>
                    <a:pt x="126492" y="152400"/>
                  </a:lnTo>
                  <a:lnTo>
                    <a:pt x="126492" y="156972"/>
                  </a:lnTo>
                  <a:close/>
                </a:path>
                <a:path w="205740" h="266700">
                  <a:moveTo>
                    <a:pt x="126492" y="152400"/>
                  </a:moveTo>
                  <a:lnTo>
                    <a:pt x="112776" y="152400"/>
                  </a:lnTo>
                  <a:lnTo>
                    <a:pt x="118872" y="146304"/>
                  </a:lnTo>
                  <a:lnTo>
                    <a:pt x="126492" y="146304"/>
                  </a:lnTo>
                  <a:lnTo>
                    <a:pt x="126492" y="152400"/>
                  </a:lnTo>
                  <a:close/>
                </a:path>
                <a:path w="205740" h="266700">
                  <a:moveTo>
                    <a:pt x="181356" y="152400"/>
                  </a:moveTo>
                  <a:lnTo>
                    <a:pt x="175260" y="146304"/>
                  </a:lnTo>
                  <a:lnTo>
                    <a:pt x="181356" y="146304"/>
                  </a:lnTo>
                  <a:lnTo>
                    <a:pt x="181356" y="152400"/>
                  </a:lnTo>
                  <a:close/>
                </a:path>
                <a:path w="205740" h="266700">
                  <a:moveTo>
                    <a:pt x="205740" y="160020"/>
                  </a:moveTo>
                  <a:lnTo>
                    <a:pt x="198120" y="160020"/>
                  </a:lnTo>
                  <a:lnTo>
                    <a:pt x="192024" y="152400"/>
                  </a:lnTo>
                  <a:lnTo>
                    <a:pt x="181356" y="152400"/>
                  </a:lnTo>
                  <a:lnTo>
                    <a:pt x="181356" y="146304"/>
                  </a:lnTo>
                  <a:lnTo>
                    <a:pt x="202692" y="146304"/>
                  </a:lnTo>
                  <a:lnTo>
                    <a:pt x="205740" y="149352"/>
                  </a:lnTo>
                  <a:lnTo>
                    <a:pt x="205740" y="160020"/>
                  </a:lnTo>
                  <a:close/>
                </a:path>
                <a:path w="205740" h="266700">
                  <a:moveTo>
                    <a:pt x="12192" y="156972"/>
                  </a:moveTo>
                  <a:lnTo>
                    <a:pt x="13716" y="152400"/>
                  </a:lnTo>
                  <a:lnTo>
                    <a:pt x="13716" y="155046"/>
                  </a:lnTo>
                  <a:lnTo>
                    <a:pt x="12192" y="156972"/>
                  </a:lnTo>
                  <a:close/>
                </a:path>
                <a:path w="205740" h="266700">
                  <a:moveTo>
                    <a:pt x="13716" y="155046"/>
                  </a:moveTo>
                  <a:lnTo>
                    <a:pt x="13716" y="152400"/>
                  </a:lnTo>
                  <a:lnTo>
                    <a:pt x="15811" y="152400"/>
                  </a:lnTo>
                  <a:lnTo>
                    <a:pt x="13716" y="155046"/>
                  </a:lnTo>
                  <a:close/>
                </a:path>
                <a:path w="205740" h="266700">
                  <a:moveTo>
                    <a:pt x="192024" y="199644"/>
                  </a:moveTo>
                  <a:lnTo>
                    <a:pt x="192024" y="152400"/>
                  </a:lnTo>
                  <a:lnTo>
                    <a:pt x="198120" y="160020"/>
                  </a:lnTo>
                  <a:lnTo>
                    <a:pt x="205740" y="160020"/>
                  </a:lnTo>
                  <a:lnTo>
                    <a:pt x="205740" y="192024"/>
                  </a:lnTo>
                  <a:lnTo>
                    <a:pt x="198120" y="192024"/>
                  </a:lnTo>
                  <a:lnTo>
                    <a:pt x="192024" y="199644"/>
                  </a:lnTo>
                  <a:close/>
                </a:path>
                <a:path w="205740" h="266700">
                  <a:moveTo>
                    <a:pt x="13716" y="156972"/>
                  </a:moveTo>
                  <a:lnTo>
                    <a:pt x="12192" y="156972"/>
                  </a:lnTo>
                  <a:lnTo>
                    <a:pt x="13716" y="155046"/>
                  </a:lnTo>
                  <a:lnTo>
                    <a:pt x="13716" y="156972"/>
                  </a:lnTo>
                  <a:close/>
                </a:path>
                <a:path w="205740" h="266700">
                  <a:moveTo>
                    <a:pt x="13716" y="199644"/>
                  </a:moveTo>
                  <a:lnTo>
                    <a:pt x="6096" y="192024"/>
                  </a:lnTo>
                  <a:lnTo>
                    <a:pt x="13716" y="192024"/>
                  </a:lnTo>
                  <a:lnTo>
                    <a:pt x="13716" y="199644"/>
                  </a:lnTo>
                  <a:close/>
                </a:path>
                <a:path w="205740" h="266700">
                  <a:moveTo>
                    <a:pt x="126492" y="205740"/>
                  </a:moveTo>
                  <a:lnTo>
                    <a:pt x="118872" y="205740"/>
                  </a:lnTo>
                  <a:lnTo>
                    <a:pt x="112776" y="199644"/>
                  </a:lnTo>
                  <a:lnTo>
                    <a:pt x="13716" y="199644"/>
                  </a:lnTo>
                  <a:lnTo>
                    <a:pt x="13716" y="192024"/>
                  </a:lnTo>
                  <a:lnTo>
                    <a:pt x="123444" y="192024"/>
                  </a:lnTo>
                  <a:lnTo>
                    <a:pt x="126492" y="195072"/>
                  </a:lnTo>
                  <a:lnTo>
                    <a:pt x="126492" y="205740"/>
                  </a:lnTo>
                  <a:close/>
                </a:path>
                <a:path w="205740" h="266700">
                  <a:moveTo>
                    <a:pt x="167640" y="260604"/>
                  </a:moveTo>
                  <a:lnTo>
                    <a:pt x="167640" y="195072"/>
                  </a:lnTo>
                  <a:lnTo>
                    <a:pt x="170688" y="192024"/>
                  </a:lnTo>
                  <a:lnTo>
                    <a:pt x="192024" y="192024"/>
                  </a:lnTo>
                  <a:lnTo>
                    <a:pt x="192024" y="199644"/>
                  </a:lnTo>
                  <a:lnTo>
                    <a:pt x="181356" y="199644"/>
                  </a:lnTo>
                  <a:lnTo>
                    <a:pt x="175260" y="205740"/>
                  </a:lnTo>
                  <a:lnTo>
                    <a:pt x="181356" y="205740"/>
                  </a:lnTo>
                  <a:lnTo>
                    <a:pt x="181356" y="252984"/>
                  </a:lnTo>
                  <a:lnTo>
                    <a:pt x="175260" y="252984"/>
                  </a:lnTo>
                  <a:lnTo>
                    <a:pt x="167640" y="260604"/>
                  </a:lnTo>
                  <a:close/>
                </a:path>
                <a:path w="205740" h="266700">
                  <a:moveTo>
                    <a:pt x="202692" y="205740"/>
                  </a:moveTo>
                  <a:lnTo>
                    <a:pt x="181356" y="205740"/>
                  </a:lnTo>
                  <a:lnTo>
                    <a:pt x="181356" y="199644"/>
                  </a:lnTo>
                  <a:lnTo>
                    <a:pt x="192024" y="199644"/>
                  </a:lnTo>
                  <a:lnTo>
                    <a:pt x="198120" y="192024"/>
                  </a:lnTo>
                  <a:lnTo>
                    <a:pt x="205740" y="192024"/>
                  </a:lnTo>
                  <a:lnTo>
                    <a:pt x="205740" y="202692"/>
                  </a:lnTo>
                  <a:lnTo>
                    <a:pt x="202692" y="205740"/>
                  </a:lnTo>
                  <a:close/>
                </a:path>
                <a:path w="205740" h="266700">
                  <a:moveTo>
                    <a:pt x="178308" y="266700"/>
                  </a:moveTo>
                  <a:lnTo>
                    <a:pt x="115824" y="266700"/>
                  </a:lnTo>
                  <a:lnTo>
                    <a:pt x="112776" y="263652"/>
                  </a:lnTo>
                  <a:lnTo>
                    <a:pt x="112776" y="199644"/>
                  </a:lnTo>
                  <a:lnTo>
                    <a:pt x="118872" y="205740"/>
                  </a:lnTo>
                  <a:lnTo>
                    <a:pt x="126492" y="205740"/>
                  </a:lnTo>
                  <a:lnTo>
                    <a:pt x="126492" y="252984"/>
                  </a:lnTo>
                  <a:lnTo>
                    <a:pt x="118872" y="252984"/>
                  </a:lnTo>
                  <a:lnTo>
                    <a:pt x="126492" y="260604"/>
                  </a:lnTo>
                  <a:lnTo>
                    <a:pt x="181356" y="260604"/>
                  </a:lnTo>
                  <a:lnTo>
                    <a:pt x="181356" y="263652"/>
                  </a:lnTo>
                  <a:lnTo>
                    <a:pt x="178308" y="266700"/>
                  </a:lnTo>
                  <a:close/>
                </a:path>
                <a:path w="205740" h="266700">
                  <a:moveTo>
                    <a:pt x="181356" y="205740"/>
                  </a:moveTo>
                  <a:lnTo>
                    <a:pt x="175260" y="205740"/>
                  </a:lnTo>
                  <a:lnTo>
                    <a:pt x="181356" y="199644"/>
                  </a:lnTo>
                  <a:lnTo>
                    <a:pt x="181356" y="205740"/>
                  </a:lnTo>
                  <a:close/>
                </a:path>
                <a:path w="205740" h="266700">
                  <a:moveTo>
                    <a:pt x="126492" y="260604"/>
                  </a:moveTo>
                  <a:lnTo>
                    <a:pt x="118872" y="252984"/>
                  </a:lnTo>
                  <a:lnTo>
                    <a:pt x="126492" y="252984"/>
                  </a:lnTo>
                  <a:lnTo>
                    <a:pt x="126492" y="260604"/>
                  </a:lnTo>
                  <a:close/>
                </a:path>
                <a:path w="205740" h="266700">
                  <a:moveTo>
                    <a:pt x="167640" y="260604"/>
                  </a:moveTo>
                  <a:lnTo>
                    <a:pt x="126492" y="260604"/>
                  </a:lnTo>
                  <a:lnTo>
                    <a:pt x="126492" y="252984"/>
                  </a:lnTo>
                  <a:lnTo>
                    <a:pt x="167640" y="252984"/>
                  </a:lnTo>
                  <a:lnTo>
                    <a:pt x="167640" y="260604"/>
                  </a:lnTo>
                  <a:close/>
                </a:path>
                <a:path w="205740" h="266700">
                  <a:moveTo>
                    <a:pt x="181356" y="260604"/>
                  </a:moveTo>
                  <a:lnTo>
                    <a:pt x="167640" y="260604"/>
                  </a:lnTo>
                  <a:lnTo>
                    <a:pt x="175260" y="252984"/>
                  </a:lnTo>
                  <a:lnTo>
                    <a:pt x="181356" y="252984"/>
                  </a:lnTo>
                  <a:lnTo>
                    <a:pt x="181356" y="26060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48484" y="1351788"/>
              <a:ext cx="888492" cy="274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58896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2799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79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79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79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79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1608" y="1347216"/>
              <a:ext cx="4614672" cy="3550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460121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/>
              <a:t>Brooklyn </a:t>
            </a:r>
            <a:r>
              <a:rPr sz="1800" spc="-105" dirty="0"/>
              <a:t>and </a:t>
            </a:r>
            <a:r>
              <a:rPr sz="1800" spc="-125" dirty="0"/>
              <a:t>Manhattan </a:t>
            </a:r>
            <a:r>
              <a:rPr sz="1800" spc="-254" dirty="0"/>
              <a:t>Venues</a:t>
            </a:r>
            <a:r>
              <a:rPr sz="1800" spc="-140" dirty="0"/>
              <a:t> </a:t>
            </a:r>
            <a:r>
              <a:rPr sz="1800" spc="-15" dirty="0"/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10080" y="4161471"/>
            <a:ext cx="461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Brooklyn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Manhattan</a:t>
            </a:r>
            <a:r>
              <a:rPr sz="2400" spc="18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DFE6CF"/>
                </a:solidFill>
                <a:latin typeface="Arial"/>
                <a:cs typeface="Arial"/>
              </a:rPr>
              <a:t>Visualization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32916" y="2407920"/>
            <a:ext cx="7911465" cy="4581525"/>
            <a:chOff x="1232916" y="2407920"/>
            <a:chExt cx="7911465" cy="4581525"/>
          </a:xfrm>
        </p:grpSpPr>
        <p:sp>
          <p:nvSpPr>
            <p:cNvPr id="15" name="object 15"/>
            <p:cNvSpPr/>
            <p:nvPr/>
          </p:nvSpPr>
          <p:spPr>
            <a:xfrm>
              <a:off x="1232916" y="2407920"/>
              <a:ext cx="7911083" cy="16459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88108" y="4639055"/>
              <a:ext cx="5771387" cy="23500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2348484" y="1351788"/>
              <a:ext cx="888492" cy="274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8896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799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79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79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79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79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1608" y="1347216"/>
              <a:ext cx="4614672" cy="3550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79500" y="1879115"/>
            <a:ext cx="825087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25" dirty="0">
                <a:latin typeface="Trebuchet MS"/>
                <a:cs typeface="Trebuchet MS"/>
              </a:rPr>
              <a:t>Brooklyn </a:t>
            </a:r>
            <a:r>
              <a:rPr sz="2000" b="1" spc="-95" dirty="0">
                <a:latin typeface="Trebuchet MS"/>
                <a:cs typeface="Trebuchet MS"/>
              </a:rPr>
              <a:t>and </a:t>
            </a:r>
            <a:r>
              <a:rPr sz="2000" b="1" spc="-110" dirty="0">
                <a:latin typeface="Trebuchet MS"/>
                <a:cs typeface="Trebuchet MS"/>
              </a:rPr>
              <a:t>Manhattan </a:t>
            </a:r>
            <a:r>
              <a:rPr sz="2000" b="1" spc="-145" dirty="0">
                <a:latin typeface="Trebuchet MS"/>
                <a:cs typeface="Trebuchet MS"/>
              </a:rPr>
              <a:t>Venues </a:t>
            </a:r>
            <a:r>
              <a:rPr sz="2000" b="1" spc="-95" dirty="0">
                <a:latin typeface="Trebuchet MS"/>
                <a:cs typeface="Trebuchet MS"/>
              </a:rPr>
              <a:t>Visualization </a:t>
            </a:r>
            <a:r>
              <a:rPr sz="2000" b="1" spc="-260" dirty="0">
                <a:latin typeface="Trebuchet MS"/>
                <a:cs typeface="Trebuchet MS"/>
              </a:rPr>
              <a:t>: </a:t>
            </a:r>
            <a:r>
              <a:rPr sz="2000" spc="-90" dirty="0"/>
              <a:t>Generated </a:t>
            </a:r>
            <a:r>
              <a:rPr sz="2000" spc="-150" dirty="0"/>
              <a:t>the  </a:t>
            </a:r>
            <a:r>
              <a:rPr sz="2000" spc="-100" dirty="0"/>
              <a:t>below </a:t>
            </a:r>
            <a:r>
              <a:rPr sz="2000" spc="-150" dirty="0"/>
              <a:t>Brooklyn </a:t>
            </a:r>
            <a:r>
              <a:rPr sz="2000" spc="-110" dirty="0"/>
              <a:t>and </a:t>
            </a:r>
            <a:r>
              <a:rPr sz="2000" spc="-125" dirty="0"/>
              <a:t>Manhattan </a:t>
            </a:r>
            <a:r>
              <a:rPr sz="2000" spc="-254" dirty="0"/>
              <a:t>Venues </a:t>
            </a:r>
            <a:r>
              <a:rPr sz="2000" spc="-120" dirty="0"/>
              <a:t>Visualization. </a:t>
            </a:r>
            <a:r>
              <a:rPr sz="2000" spc="-280" dirty="0"/>
              <a:t>The  </a:t>
            </a:r>
            <a:r>
              <a:rPr sz="2000" spc="-195" dirty="0"/>
              <a:t>"BM_venues" </a:t>
            </a:r>
            <a:r>
              <a:rPr sz="2000" spc="-60" dirty="0"/>
              <a:t>dataframe </a:t>
            </a:r>
            <a:r>
              <a:rPr sz="2000" spc="-235" dirty="0"/>
              <a:t>has </a:t>
            </a:r>
            <a:r>
              <a:rPr sz="2000" spc="-15" dirty="0"/>
              <a:t>9708 </a:t>
            </a:r>
            <a:r>
              <a:rPr sz="2000" spc="-235" dirty="0"/>
              <a:t>venues </a:t>
            </a:r>
            <a:r>
              <a:rPr sz="2000" spc="-105" dirty="0"/>
              <a:t>and </a:t>
            </a:r>
            <a:r>
              <a:rPr sz="2000" spc="-20" dirty="0"/>
              <a:t>397 </a:t>
            </a:r>
            <a:r>
              <a:rPr sz="2000" spc="-170" dirty="0"/>
              <a:t>unique </a:t>
            </a:r>
            <a:r>
              <a:rPr sz="2000" spc="-215" dirty="0"/>
              <a:t>venue  </a:t>
            </a:r>
            <a:r>
              <a:rPr sz="1800" spc="-125" dirty="0"/>
              <a:t>types.</a:t>
            </a:r>
          </a:p>
        </p:txBody>
      </p:sp>
      <p:sp>
        <p:nvSpPr>
          <p:cNvPr id="8" name="object 8"/>
          <p:cNvSpPr/>
          <p:nvPr/>
        </p:nvSpPr>
        <p:spPr>
          <a:xfrm>
            <a:off x="2173223" y="3558540"/>
            <a:ext cx="6633972" cy="2889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791712" y="967740"/>
              <a:ext cx="2514600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20611" y="1094232"/>
              <a:ext cx="180340" cy="43180"/>
            </a:xfrm>
            <a:custGeom>
              <a:avLst/>
              <a:gdLst/>
              <a:ahLst/>
              <a:cxnLst/>
              <a:rect l="l" t="t" r="r" b="b"/>
              <a:pathLst>
                <a:path w="180340" h="43180">
                  <a:moveTo>
                    <a:pt x="179831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79831" y="0"/>
                  </a:lnTo>
                  <a:lnTo>
                    <a:pt x="179831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12991" y="1086612"/>
              <a:ext cx="195580" cy="56515"/>
            </a:xfrm>
            <a:custGeom>
              <a:avLst/>
              <a:gdLst/>
              <a:ahLst/>
              <a:cxnLst/>
              <a:rect l="l" t="t" r="r" b="b"/>
              <a:pathLst>
                <a:path w="195579" h="56515">
                  <a:moveTo>
                    <a:pt x="192024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2024" y="0"/>
                  </a:lnTo>
                  <a:lnTo>
                    <a:pt x="195072" y="3048"/>
                  </a:lnTo>
                  <a:lnTo>
                    <a:pt x="195072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7620" y="42672"/>
                  </a:lnTo>
                  <a:lnTo>
                    <a:pt x="13716" y="50292"/>
                  </a:lnTo>
                  <a:lnTo>
                    <a:pt x="195072" y="50292"/>
                  </a:lnTo>
                  <a:lnTo>
                    <a:pt x="195072" y="53340"/>
                  </a:lnTo>
                  <a:lnTo>
                    <a:pt x="192024" y="56388"/>
                  </a:lnTo>
                  <a:close/>
                </a:path>
                <a:path w="195579" h="5651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5579" h="56515">
                  <a:moveTo>
                    <a:pt x="18135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81356" y="7620"/>
                  </a:lnTo>
                  <a:lnTo>
                    <a:pt x="181356" y="13716"/>
                  </a:lnTo>
                  <a:close/>
                </a:path>
                <a:path w="195579" h="56515">
                  <a:moveTo>
                    <a:pt x="181356" y="50292"/>
                  </a:moveTo>
                  <a:lnTo>
                    <a:pt x="181356" y="7620"/>
                  </a:lnTo>
                  <a:lnTo>
                    <a:pt x="187452" y="13716"/>
                  </a:lnTo>
                  <a:lnTo>
                    <a:pt x="195072" y="13716"/>
                  </a:lnTo>
                  <a:lnTo>
                    <a:pt x="195072" y="42672"/>
                  </a:lnTo>
                  <a:lnTo>
                    <a:pt x="187452" y="42672"/>
                  </a:lnTo>
                  <a:lnTo>
                    <a:pt x="181356" y="50292"/>
                  </a:lnTo>
                  <a:close/>
                </a:path>
                <a:path w="195579" h="56515">
                  <a:moveTo>
                    <a:pt x="195072" y="13716"/>
                  </a:moveTo>
                  <a:lnTo>
                    <a:pt x="187452" y="13716"/>
                  </a:lnTo>
                  <a:lnTo>
                    <a:pt x="181356" y="7620"/>
                  </a:lnTo>
                  <a:lnTo>
                    <a:pt x="195072" y="7620"/>
                  </a:lnTo>
                  <a:lnTo>
                    <a:pt x="195072" y="13716"/>
                  </a:lnTo>
                  <a:close/>
                </a:path>
                <a:path w="195579" h="56515">
                  <a:moveTo>
                    <a:pt x="13716" y="50292"/>
                  </a:moveTo>
                  <a:lnTo>
                    <a:pt x="7620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5579" h="56515">
                  <a:moveTo>
                    <a:pt x="181356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81356" y="42672"/>
                  </a:lnTo>
                  <a:lnTo>
                    <a:pt x="181356" y="50292"/>
                  </a:lnTo>
                  <a:close/>
                </a:path>
                <a:path w="195579" h="56515">
                  <a:moveTo>
                    <a:pt x="195072" y="50292"/>
                  </a:moveTo>
                  <a:lnTo>
                    <a:pt x="181356" y="50292"/>
                  </a:lnTo>
                  <a:lnTo>
                    <a:pt x="187452" y="42672"/>
                  </a:lnTo>
                  <a:lnTo>
                    <a:pt x="195072" y="42672"/>
                  </a:lnTo>
                  <a:lnTo>
                    <a:pt x="195072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04075" y="976884"/>
              <a:ext cx="181356" cy="2346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3976" y="1397508"/>
              <a:ext cx="781812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5515" y="1520952"/>
              <a:ext cx="180340" cy="43180"/>
            </a:xfrm>
            <a:custGeom>
              <a:avLst/>
              <a:gdLst/>
              <a:ahLst/>
              <a:cxnLst/>
              <a:rect l="l" t="t" r="r" b="b"/>
              <a:pathLst>
                <a:path w="180339" h="43180">
                  <a:moveTo>
                    <a:pt x="179832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79832" y="0"/>
                  </a:lnTo>
                  <a:lnTo>
                    <a:pt x="179832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77896" y="1513332"/>
              <a:ext cx="195580" cy="56515"/>
            </a:xfrm>
            <a:custGeom>
              <a:avLst/>
              <a:gdLst/>
              <a:ahLst/>
              <a:cxnLst/>
              <a:rect l="l" t="t" r="r" b="b"/>
              <a:pathLst>
                <a:path w="195580" h="56515">
                  <a:moveTo>
                    <a:pt x="192024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2024" y="0"/>
                  </a:lnTo>
                  <a:lnTo>
                    <a:pt x="195072" y="3048"/>
                  </a:lnTo>
                  <a:lnTo>
                    <a:pt x="195072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7620" y="42672"/>
                  </a:lnTo>
                  <a:lnTo>
                    <a:pt x="13716" y="50292"/>
                  </a:lnTo>
                  <a:lnTo>
                    <a:pt x="195072" y="50292"/>
                  </a:lnTo>
                  <a:lnTo>
                    <a:pt x="195072" y="53340"/>
                  </a:lnTo>
                  <a:lnTo>
                    <a:pt x="192024" y="56388"/>
                  </a:lnTo>
                  <a:close/>
                </a:path>
                <a:path w="195580" h="5651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5580" h="56515">
                  <a:moveTo>
                    <a:pt x="18135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81356" y="7620"/>
                  </a:lnTo>
                  <a:lnTo>
                    <a:pt x="181356" y="13716"/>
                  </a:lnTo>
                  <a:close/>
                </a:path>
                <a:path w="195580" h="56515">
                  <a:moveTo>
                    <a:pt x="181356" y="50292"/>
                  </a:moveTo>
                  <a:lnTo>
                    <a:pt x="181356" y="7620"/>
                  </a:lnTo>
                  <a:lnTo>
                    <a:pt x="187452" y="13716"/>
                  </a:lnTo>
                  <a:lnTo>
                    <a:pt x="195072" y="13716"/>
                  </a:lnTo>
                  <a:lnTo>
                    <a:pt x="195072" y="42672"/>
                  </a:lnTo>
                  <a:lnTo>
                    <a:pt x="187452" y="42672"/>
                  </a:lnTo>
                  <a:lnTo>
                    <a:pt x="181356" y="50292"/>
                  </a:lnTo>
                  <a:close/>
                </a:path>
                <a:path w="195580" h="56515">
                  <a:moveTo>
                    <a:pt x="195072" y="13716"/>
                  </a:moveTo>
                  <a:lnTo>
                    <a:pt x="187452" y="13716"/>
                  </a:lnTo>
                  <a:lnTo>
                    <a:pt x="181356" y="7620"/>
                  </a:lnTo>
                  <a:lnTo>
                    <a:pt x="195072" y="7620"/>
                  </a:lnTo>
                  <a:lnTo>
                    <a:pt x="195072" y="13716"/>
                  </a:lnTo>
                  <a:close/>
                </a:path>
                <a:path w="195580" h="56515">
                  <a:moveTo>
                    <a:pt x="13716" y="50292"/>
                  </a:moveTo>
                  <a:lnTo>
                    <a:pt x="7620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5580" h="56515">
                  <a:moveTo>
                    <a:pt x="181356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81356" y="42672"/>
                  </a:lnTo>
                  <a:lnTo>
                    <a:pt x="181356" y="50292"/>
                  </a:lnTo>
                  <a:close/>
                </a:path>
                <a:path w="195580" h="56515">
                  <a:moveTo>
                    <a:pt x="195072" y="50292"/>
                  </a:moveTo>
                  <a:lnTo>
                    <a:pt x="181356" y="50292"/>
                  </a:lnTo>
                  <a:lnTo>
                    <a:pt x="187452" y="42672"/>
                  </a:lnTo>
                  <a:lnTo>
                    <a:pt x="195072" y="42672"/>
                  </a:lnTo>
                  <a:lnTo>
                    <a:pt x="195072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2696" y="1399032"/>
              <a:ext cx="169164" cy="239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84448" y="1392936"/>
              <a:ext cx="5006340" cy="289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55645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70" dirty="0"/>
              <a:t>Bronx, </a:t>
            </a:r>
            <a:r>
              <a:rPr sz="2000" spc="-210" dirty="0"/>
              <a:t>Queens </a:t>
            </a:r>
            <a:r>
              <a:rPr sz="2000" spc="-105" dirty="0"/>
              <a:t>and </a:t>
            </a:r>
            <a:r>
              <a:rPr sz="2000" spc="-150" dirty="0"/>
              <a:t>Staten </a:t>
            </a:r>
            <a:r>
              <a:rPr sz="2000" spc="-145" dirty="0"/>
              <a:t>Island </a:t>
            </a:r>
            <a:r>
              <a:rPr sz="2000" spc="-260" dirty="0"/>
              <a:t>Venues</a:t>
            </a:r>
            <a:r>
              <a:rPr sz="2000" spc="-145" dirty="0"/>
              <a:t> </a:t>
            </a:r>
            <a:r>
              <a:rPr sz="2000" spc="-20" dirty="0"/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10080" y="4161471"/>
            <a:ext cx="5581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rgbClr val="DFE6CF"/>
                </a:solidFill>
                <a:latin typeface="Arial"/>
                <a:cs typeface="Arial"/>
              </a:rPr>
              <a:t>Bronx,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Queens </a:t>
            </a:r>
            <a:r>
              <a:rPr sz="2400" spc="-10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Staten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Island</a:t>
            </a:r>
            <a:r>
              <a:rPr sz="2400" spc="11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DFE6CF"/>
                </a:solidFill>
                <a:latin typeface="Arial"/>
                <a:cs typeface="Arial"/>
              </a:rPr>
              <a:t>Visualization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79219" y="2478024"/>
            <a:ext cx="7644765" cy="4432300"/>
            <a:chOff x="1379219" y="2478024"/>
            <a:chExt cx="7644765" cy="4432300"/>
          </a:xfrm>
        </p:grpSpPr>
        <p:sp>
          <p:nvSpPr>
            <p:cNvPr id="15" name="object 15"/>
            <p:cNvSpPr/>
            <p:nvPr/>
          </p:nvSpPr>
          <p:spPr>
            <a:xfrm>
              <a:off x="1379219" y="2478024"/>
              <a:ext cx="7644383" cy="1659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76144" y="4651248"/>
              <a:ext cx="5483352" cy="22585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648968" y="1351788"/>
              <a:ext cx="888492" cy="274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59380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4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53283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80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80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80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80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80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80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80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80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6184" y="1347216"/>
              <a:ext cx="6038088" cy="329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76003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65" dirty="0">
                <a:latin typeface="Trebuchet MS"/>
                <a:cs typeface="Trebuchet MS"/>
              </a:rPr>
              <a:t>Bronx, </a:t>
            </a:r>
            <a:r>
              <a:rPr sz="2000" b="1" spc="-120" dirty="0">
                <a:latin typeface="Trebuchet MS"/>
                <a:cs typeface="Trebuchet MS"/>
              </a:rPr>
              <a:t>Queens </a:t>
            </a:r>
            <a:r>
              <a:rPr sz="2000" b="1" spc="-95" dirty="0">
                <a:latin typeface="Trebuchet MS"/>
                <a:cs typeface="Trebuchet MS"/>
              </a:rPr>
              <a:t>and </a:t>
            </a:r>
            <a:r>
              <a:rPr sz="2000" b="1" spc="-185" dirty="0">
                <a:latin typeface="Trebuchet MS"/>
                <a:cs typeface="Trebuchet MS"/>
              </a:rPr>
              <a:t>Staten </a:t>
            </a:r>
            <a:r>
              <a:rPr sz="2000" b="1" spc="-70" dirty="0">
                <a:latin typeface="Trebuchet MS"/>
                <a:cs typeface="Trebuchet MS"/>
              </a:rPr>
              <a:t>Island </a:t>
            </a:r>
            <a:r>
              <a:rPr sz="2000" b="1" spc="-145" dirty="0">
                <a:latin typeface="Trebuchet MS"/>
                <a:cs typeface="Trebuchet MS"/>
              </a:rPr>
              <a:t>Venues </a:t>
            </a:r>
            <a:r>
              <a:rPr sz="2000" b="1" spc="-95" dirty="0">
                <a:latin typeface="Trebuchet MS"/>
                <a:cs typeface="Trebuchet MS"/>
              </a:rPr>
              <a:t>Visualization </a:t>
            </a:r>
            <a:r>
              <a:rPr sz="2000" b="1" spc="-260" dirty="0">
                <a:latin typeface="Trebuchet MS"/>
                <a:cs typeface="Trebuchet MS"/>
              </a:rPr>
              <a:t>: </a:t>
            </a:r>
            <a:r>
              <a:rPr sz="2000" spc="-280" dirty="0"/>
              <a:t>The  </a:t>
            </a:r>
            <a:r>
              <a:rPr sz="2000" spc="-200" dirty="0"/>
              <a:t>"BQS_venues" </a:t>
            </a:r>
            <a:r>
              <a:rPr sz="2000" spc="-60" dirty="0"/>
              <a:t>dataframe </a:t>
            </a:r>
            <a:r>
              <a:rPr sz="2000" spc="-235" dirty="0"/>
              <a:t>has </a:t>
            </a:r>
            <a:r>
              <a:rPr sz="2000" spc="-15" dirty="0"/>
              <a:t>10805 </a:t>
            </a:r>
            <a:r>
              <a:rPr sz="2000" spc="-240" dirty="0"/>
              <a:t>venues </a:t>
            </a:r>
            <a:r>
              <a:rPr sz="2000" spc="-105" dirty="0"/>
              <a:t>and </a:t>
            </a:r>
            <a:r>
              <a:rPr sz="2000" spc="-10" dirty="0"/>
              <a:t>387 </a:t>
            </a:r>
            <a:r>
              <a:rPr sz="2000" spc="-175" dirty="0"/>
              <a:t>unique  </a:t>
            </a:r>
            <a:r>
              <a:rPr sz="2000" spc="-210" dirty="0"/>
              <a:t>venue</a:t>
            </a:r>
            <a:r>
              <a:rPr sz="2000" spc="-25" dirty="0"/>
              <a:t> </a:t>
            </a:r>
            <a:r>
              <a:rPr sz="1800" spc="-125" dirty="0"/>
              <a:t>types.</a:t>
            </a:r>
          </a:p>
        </p:txBody>
      </p:sp>
      <p:sp>
        <p:nvSpPr>
          <p:cNvPr id="8" name="object 8"/>
          <p:cNvSpPr/>
          <p:nvPr/>
        </p:nvSpPr>
        <p:spPr>
          <a:xfrm>
            <a:off x="1665732" y="3125724"/>
            <a:ext cx="7066787" cy="3107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4724400" y="861060"/>
              <a:ext cx="1248156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48484" y="1351788"/>
              <a:ext cx="888492" cy="274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8896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2799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79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79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79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79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1608" y="1347216"/>
              <a:ext cx="4614672" cy="3550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10080" y="1930394"/>
            <a:ext cx="7026200" cy="81111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172720" indent="-274955">
              <a:lnSpc>
                <a:spcPts val="2590"/>
              </a:lnSpc>
              <a:spcBef>
                <a:spcPts val="42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130" dirty="0">
                <a:solidFill>
                  <a:srgbClr val="DFE6CF"/>
                </a:solidFill>
                <a:latin typeface="Trebuchet MS"/>
                <a:cs typeface="Trebuchet MS"/>
              </a:rPr>
              <a:t>Segmenting </a:t>
            </a:r>
            <a:r>
              <a:rPr sz="2400" b="1" spc="-95" dirty="0">
                <a:solidFill>
                  <a:srgbClr val="DFE6CF"/>
                </a:solidFill>
                <a:latin typeface="Trebuchet MS"/>
                <a:cs typeface="Trebuchet MS"/>
              </a:rPr>
              <a:t>and </a:t>
            </a:r>
            <a:r>
              <a:rPr sz="2400" b="1" spc="-135" dirty="0">
                <a:solidFill>
                  <a:srgbClr val="DFE6CF"/>
                </a:solidFill>
                <a:latin typeface="Trebuchet MS"/>
                <a:cs typeface="Trebuchet MS"/>
              </a:rPr>
              <a:t>Clustering  </a:t>
            </a:r>
            <a:r>
              <a:rPr sz="2400" b="1" spc="-105" dirty="0">
                <a:solidFill>
                  <a:srgbClr val="DFE6CF"/>
                </a:solidFill>
                <a:latin typeface="Trebuchet MS"/>
                <a:cs typeface="Trebuchet MS"/>
              </a:rPr>
              <a:t>Neighborhoods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53716" y="2970009"/>
            <a:ext cx="8364984" cy="3035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4724400" y="861060"/>
              <a:ext cx="1248156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92580" y="1351788"/>
              <a:ext cx="888492" cy="274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2991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4" h="48894">
                  <a:moveTo>
                    <a:pt x="207264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4" y="0"/>
                  </a:lnTo>
                  <a:lnTo>
                    <a:pt x="207264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96896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80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80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80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80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80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80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80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80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39796" y="1347216"/>
              <a:ext cx="3777996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59524" y="1347216"/>
              <a:ext cx="2232660" cy="283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10079" y="1898397"/>
            <a:ext cx="7924669" cy="77444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065" marR="172720">
              <a:lnSpc>
                <a:spcPct val="80000"/>
              </a:lnSpc>
              <a:spcBef>
                <a:spcPts val="675"/>
              </a:spcBef>
              <a:buClr>
                <a:srgbClr val="ACC1C8"/>
              </a:buClr>
              <a:tabLst>
                <a:tab pos="287020" algn="l"/>
                <a:tab pos="287655" algn="l"/>
              </a:tabLst>
            </a:pPr>
            <a:r>
              <a:rPr lang="en-US" sz="2400" b="1" spc="-130" dirty="0">
                <a:solidFill>
                  <a:srgbClr val="DFE6CF"/>
                </a:solidFill>
                <a:latin typeface="Trebuchet MS"/>
                <a:cs typeface="Trebuchet MS"/>
              </a:rPr>
              <a:t> </a:t>
            </a:r>
            <a:r>
              <a:rPr sz="2400" b="1" spc="-130" dirty="0">
                <a:solidFill>
                  <a:srgbClr val="DFE6CF"/>
                </a:solidFill>
                <a:latin typeface="Trebuchet MS"/>
                <a:cs typeface="Trebuchet MS"/>
              </a:rPr>
              <a:t>Segmenting </a:t>
            </a:r>
            <a:r>
              <a:rPr sz="2400" b="1" spc="-95" dirty="0">
                <a:solidFill>
                  <a:srgbClr val="DFE6CF"/>
                </a:solidFill>
                <a:latin typeface="Trebuchet MS"/>
                <a:cs typeface="Trebuchet MS"/>
              </a:rPr>
              <a:t>and </a:t>
            </a:r>
            <a:r>
              <a:rPr sz="2400" b="1" spc="-135" dirty="0">
                <a:solidFill>
                  <a:srgbClr val="DFE6CF"/>
                </a:solidFill>
                <a:latin typeface="Trebuchet MS"/>
                <a:cs typeface="Trebuchet MS"/>
              </a:rPr>
              <a:t>Clustering  </a:t>
            </a:r>
            <a:r>
              <a:rPr sz="2400" b="1" spc="-105" dirty="0">
                <a:solidFill>
                  <a:srgbClr val="DFE6CF"/>
                </a:solidFill>
                <a:latin typeface="Trebuchet MS"/>
                <a:cs typeface="Trebuchet MS"/>
              </a:rPr>
              <a:t>Neighborhoods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58651" y="2867025"/>
            <a:ext cx="8536249" cy="3505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708" y="1301496"/>
            <a:ext cx="240182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23" y="1906034"/>
            <a:ext cx="4269740" cy="44507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80" dirty="0">
                <a:solidFill>
                  <a:srgbClr val="DFE6CF"/>
                </a:solidFill>
                <a:latin typeface="Arial"/>
                <a:cs typeface="Arial"/>
              </a:rPr>
              <a:t>Scope </a:t>
            </a:r>
            <a:r>
              <a:rPr sz="2200" spc="-7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200" spc="-70" dirty="0">
                <a:solidFill>
                  <a:srgbClr val="DFE6CF"/>
                </a:solidFill>
                <a:latin typeface="Arial"/>
                <a:cs typeface="Arial"/>
              </a:rPr>
              <a:t>explore </a:t>
            </a:r>
            <a:r>
              <a:rPr sz="2200" spc="-215" dirty="0">
                <a:solidFill>
                  <a:srgbClr val="DFE6CF"/>
                </a:solidFill>
                <a:latin typeface="Arial"/>
                <a:cs typeface="Arial"/>
              </a:rPr>
              <a:t>cuisines </a:t>
            </a:r>
            <a:r>
              <a:rPr sz="22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various  </a:t>
            </a:r>
            <a:r>
              <a:rPr sz="2200" spc="-160" dirty="0">
                <a:solidFill>
                  <a:srgbClr val="DFE6CF"/>
                </a:solidFill>
                <a:latin typeface="Arial"/>
                <a:cs typeface="Arial"/>
              </a:rPr>
              <a:t>countries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200" spc="-155" dirty="0">
                <a:solidFill>
                  <a:srgbClr val="DFE6CF"/>
                </a:solidFill>
                <a:latin typeface="Arial"/>
                <a:cs typeface="Arial"/>
              </a:rPr>
              <a:t>Bronx, </a:t>
            </a:r>
            <a:r>
              <a:rPr sz="2200" spc="-195" dirty="0">
                <a:solidFill>
                  <a:srgbClr val="DFE6CF"/>
                </a:solidFill>
                <a:latin typeface="Arial"/>
                <a:cs typeface="Arial"/>
              </a:rPr>
              <a:t>Queens </a:t>
            </a:r>
            <a:r>
              <a:rPr sz="2200" spc="-100" dirty="0">
                <a:solidFill>
                  <a:srgbClr val="DFE6CF"/>
                </a:solidFill>
                <a:latin typeface="Arial"/>
                <a:cs typeface="Arial"/>
              </a:rPr>
              <a:t>and 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Staten</a:t>
            </a:r>
            <a:r>
              <a:rPr sz="220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Island</a:t>
            </a:r>
            <a:endParaRPr sz="2200">
              <a:latin typeface="Arial"/>
              <a:cs typeface="Arial"/>
            </a:endParaRPr>
          </a:p>
          <a:p>
            <a:pPr marL="286385" marR="2794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20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200" spc="-114" dirty="0">
                <a:solidFill>
                  <a:srgbClr val="DFE6CF"/>
                </a:solidFill>
                <a:latin typeface="Arial"/>
                <a:cs typeface="Arial"/>
              </a:rPr>
              <a:t>Manhattan </a:t>
            </a:r>
            <a:r>
              <a:rPr sz="2200" spc="-100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Brooklyn  restaurants 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, </a:t>
            </a:r>
            <a:r>
              <a:rPr sz="2200" spc="-215" dirty="0">
                <a:solidFill>
                  <a:srgbClr val="DFE6CF"/>
                </a:solidFill>
                <a:latin typeface="Arial"/>
                <a:cs typeface="Arial"/>
              </a:rPr>
              <a:t>cuisines </a:t>
            </a:r>
            <a:r>
              <a:rPr sz="22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200" spc="-180" dirty="0">
                <a:solidFill>
                  <a:srgbClr val="DFE6CF"/>
                </a:solidFill>
                <a:latin typeface="Arial"/>
                <a:cs typeface="Arial"/>
              </a:rPr>
              <a:t>many  </a:t>
            </a:r>
            <a:r>
              <a:rPr sz="2200" spc="-160" dirty="0">
                <a:solidFill>
                  <a:srgbClr val="DFE6CF"/>
                </a:solidFill>
                <a:latin typeface="Arial"/>
                <a:cs typeface="Arial"/>
              </a:rPr>
              <a:t>countries </a:t>
            </a:r>
            <a:r>
              <a:rPr sz="2200" spc="-45" dirty="0">
                <a:solidFill>
                  <a:srgbClr val="DFE6CF"/>
                </a:solidFill>
                <a:latin typeface="Arial"/>
                <a:cs typeface="Arial"/>
              </a:rPr>
              <a:t>are </a:t>
            </a:r>
            <a:r>
              <a:rPr sz="2200" dirty="0">
                <a:solidFill>
                  <a:srgbClr val="DFE6CF"/>
                </a:solidFill>
                <a:latin typeface="Arial"/>
                <a:cs typeface="Arial"/>
              </a:rPr>
              <a:t>part </a:t>
            </a:r>
            <a:r>
              <a:rPr sz="2200" spc="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200" spc="-85" dirty="0">
                <a:solidFill>
                  <a:srgbClr val="DFE6CF"/>
                </a:solidFill>
                <a:latin typeface="Arial"/>
                <a:cs typeface="Arial"/>
              </a:rPr>
              <a:t>their </a:t>
            </a:r>
            <a:r>
              <a:rPr sz="2200" spc="-185" dirty="0">
                <a:solidFill>
                  <a:srgbClr val="DFE6CF"/>
                </a:solidFill>
                <a:latin typeface="Arial"/>
                <a:cs typeface="Arial"/>
              </a:rPr>
              <a:t>Menu.  </a:t>
            </a:r>
            <a:r>
              <a:rPr sz="2200" spc="-254" dirty="0">
                <a:solidFill>
                  <a:srgbClr val="DFE6CF"/>
                </a:solidFill>
                <a:latin typeface="Arial"/>
                <a:cs typeface="Arial"/>
              </a:rPr>
              <a:t>Risk </a:t>
            </a:r>
            <a:r>
              <a:rPr sz="2200" spc="-185" dirty="0">
                <a:solidFill>
                  <a:srgbClr val="DFE6CF"/>
                </a:solidFill>
                <a:latin typeface="Arial"/>
                <a:cs typeface="Arial"/>
              </a:rPr>
              <a:t>can </a:t>
            </a:r>
            <a:r>
              <a:rPr sz="2200" spc="-75" dirty="0">
                <a:solidFill>
                  <a:srgbClr val="DFE6CF"/>
                </a:solidFill>
                <a:latin typeface="Arial"/>
                <a:cs typeface="Arial"/>
              </a:rPr>
              <a:t>be </a:t>
            </a:r>
            <a:r>
              <a:rPr sz="2200" spc="-125" dirty="0">
                <a:solidFill>
                  <a:srgbClr val="DFE6CF"/>
                </a:solidFill>
                <a:latin typeface="Arial"/>
                <a:cs typeface="Arial"/>
              </a:rPr>
              <a:t>taken </a:t>
            </a:r>
            <a:r>
              <a:rPr sz="2200" spc="-105" dirty="0">
                <a:solidFill>
                  <a:srgbClr val="DFE6CF"/>
                </a:solidFill>
                <a:latin typeface="Arial"/>
                <a:cs typeface="Arial"/>
              </a:rPr>
              <a:t>with </a:t>
            </a:r>
            <a:r>
              <a:rPr sz="2200" spc="-35" dirty="0">
                <a:solidFill>
                  <a:srgbClr val="DFE6CF"/>
                </a:solidFill>
                <a:latin typeface="Arial"/>
                <a:cs typeface="Arial"/>
              </a:rPr>
              <a:t>great </a:t>
            </a:r>
            <a:r>
              <a:rPr sz="2200" spc="-260" dirty="0">
                <a:solidFill>
                  <a:srgbClr val="DFE6CF"/>
                </a:solidFill>
                <a:latin typeface="Arial"/>
                <a:cs typeface="Arial"/>
              </a:rPr>
              <a:t>menu  </a:t>
            </a:r>
            <a:r>
              <a:rPr sz="2200" spc="-195" dirty="0">
                <a:solidFill>
                  <a:srgbClr val="DFE6CF"/>
                </a:solidFill>
                <a:latin typeface="Arial"/>
                <a:cs typeface="Arial"/>
              </a:rPr>
              <a:t>on </a:t>
            </a:r>
            <a:r>
              <a:rPr sz="2200" spc="-50" dirty="0">
                <a:solidFill>
                  <a:srgbClr val="DFE6CF"/>
                </a:solidFill>
                <a:latin typeface="Arial"/>
                <a:cs typeface="Arial"/>
              </a:rPr>
              <a:t>board. </a:t>
            </a:r>
            <a:r>
              <a:rPr sz="2200" spc="-75" dirty="0">
                <a:solidFill>
                  <a:srgbClr val="DFE6CF"/>
                </a:solidFill>
                <a:latin typeface="Arial"/>
                <a:cs typeface="Arial"/>
              </a:rPr>
              <a:t>It 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also </a:t>
            </a:r>
            <a:r>
              <a:rPr sz="2200" spc="-260" dirty="0">
                <a:solidFill>
                  <a:srgbClr val="DFE6CF"/>
                </a:solidFill>
                <a:latin typeface="Arial"/>
                <a:cs typeface="Arial"/>
              </a:rPr>
              <a:t>shows </a:t>
            </a:r>
            <a:r>
              <a:rPr sz="2200" spc="-70" dirty="0">
                <a:solidFill>
                  <a:srgbClr val="DFE6CF"/>
                </a:solidFill>
                <a:latin typeface="Arial"/>
                <a:cs typeface="Arial"/>
              </a:rPr>
              <a:t>people </a:t>
            </a:r>
            <a:r>
              <a:rPr sz="2200" spc="-110" dirty="0">
                <a:solidFill>
                  <a:srgbClr val="DFE6CF"/>
                </a:solidFill>
                <a:latin typeface="Arial"/>
                <a:cs typeface="Arial"/>
              </a:rPr>
              <a:t>love  </a:t>
            </a:r>
            <a:r>
              <a:rPr sz="2200" spc="-100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200" spc="-70" dirty="0">
                <a:solidFill>
                  <a:srgbClr val="DFE6CF"/>
                </a:solidFill>
                <a:latin typeface="Arial"/>
                <a:cs typeface="Arial"/>
              </a:rPr>
              <a:t>explore </a:t>
            </a:r>
            <a:r>
              <a:rPr sz="2200" spc="-215" dirty="0">
                <a:solidFill>
                  <a:srgbClr val="DFE6CF"/>
                </a:solidFill>
                <a:latin typeface="Arial"/>
                <a:cs typeface="Arial"/>
              </a:rPr>
              <a:t>cuisines </a:t>
            </a:r>
            <a:r>
              <a:rPr sz="2200" spc="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various  </a:t>
            </a:r>
            <a:r>
              <a:rPr sz="2200" spc="-160" dirty="0">
                <a:solidFill>
                  <a:srgbClr val="DFE6CF"/>
                </a:solidFill>
                <a:latin typeface="Arial"/>
                <a:cs typeface="Arial"/>
              </a:rPr>
              <a:t>countries.</a:t>
            </a:r>
            <a:endParaRPr sz="2200">
              <a:latin typeface="Arial"/>
              <a:cs typeface="Arial"/>
            </a:endParaRPr>
          </a:p>
          <a:p>
            <a:pPr marL="286385" marR="33655" indent="-274320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80" dirty="0">
                <a:solidFill>
                  <a:srgbClr val="DFE6CF"/>
                </a:solidFill>
                <a:latin typeface="Arial"/>
                <a:cs typeface="Arial"/>
              </a:rPr>
              <a:t>Scope </a:t>
            </a:r>
            <a:r>
              <a:rPr sz="2200" spc="-7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200" spc="-150" dirty="0">
                <a:solidFill>
                  <a:srgbClr val="DFE6CF"/>
                </a:solidFill>
                <a:latin typeface="Arial"/>
                <a:cs typeface="Arial"/>
              </a:rPr>
              <a:t>increase </a:t>
            </a:r>
            <a:r>
              <a:rPr sz="2200" spc="-180" dirty="0">
                <a:solidFill>
                  <a:srgbClr val="DFE6CF"/>
                </a:solidFill>
                <a:latin typeface="Arial"/>
                <a:cs typeface="Arial"/>
              </a:rPr>
              <a:t>Farmers </a:t>
            </a:r>
            <a:r>
              <a:rPr sz="2200" spc="-150" dirty="0">
                <a:solidFill>
                  <a:srgbClr val="DFE6CF"/>
                </a:solidFill>
                <a:latin typeface="Arial"/>
                <a:cs typeface="Arial"/>
              </a:rPr>
              <a:t>markets 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200" spc="-155" dirty="0">
                <a:solidFill>
                  <a:srgbClr val="DFE6CF"/>
                </a:solidFill>
                <a:latin typeface="Arial"/>
                <a:cs typeface="Arial"/>
              </a:rPr>
              <a:t>Bronx, </a:t>
            </a:r>
            <a:r>
              <a:rPr sz="2200" spc="-195" dirty="0">
                <a:solidFill>
                  <a:srgbClr val="DFE6CF"/>
                </a:solidFill>
                <a:latin typeface="Arial"/>
                <a:cs typeface="Arial"/>
              </a:rPr>
              <a:t>Queens </a:t>
            </a:r>
            <a:r>
              <a:rPr sz="2200" spc="-100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Staten</a:t>
            </a:r>
            <a:r>
              <a:rPr sz="2200" spc="114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Island.</a:t>
            </a:r>
            <a:endParaRPr sz="22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25"/>
              </a:spcBef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180" dirty="0">
                <a:solidFill>
                  <a:srgbClr val="DFE6CF"/>
                </a:solidFill>
                <a:latin typeface="Arial"/>
                <a:cs typeface="Arial"/>
              </a:rPr>
              <a:t>Region </a:t>
            </a:r>
            <a:r>
              <a:rPr sz="2200" spc="-5" dirty="0">
                <a:solidFill>
                  <a:srgbClr val="DFE6CF"/>
                </a:solidFill>
                <a:latin typeface="Arial"/>
                <a:cs typeface="Arial"/>
              </a:rPr>
              <a:t>-</a:t>
            </a:r>
            <a:r>
              <a:rPr sz="2200" spc="-26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Cluster0</a:t>
            </a:r>
            <a:endParaRPr sz="2200">
              <a:latin typeface="Arial"/>
              <a:cs typeface="Arial"/>
            </a:endParaRPr>
          </a:p>
          <a:p>
            <a:pPr marL="286385" marR="421005" indent="-286385">
              <a:lnSpc>
                <a:spcPct val="100000"/>
              </a:lnSpc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100" dirty="0">
                <a:solidFill>
                  <a:srgbClr val="DFE6CF"/>
                </a:solidFill>
                <a:latin typeface="Arial"/>
                <a:cs typeface="Arial"/>
              </a:rPr>
              <a:t>Neighborhood 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–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Staten Island 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–  </a:t>
            </a:r>
            <a:r>
              <a:rPr sz="2200" spc="-235" dirty="0">
                <a:solidFill>
                  <a:srgbClr val="DFE6CF"/>
                </a:solidFill>
                <a:latin typeface="Arial"/>
                <a:cs typeface="Arial"/>
              </a:rPr>
              <a:t>Tod </a:t>
            </a:r>
            <a:r>
              <a:rPr sz="2200" spc="-85" dirty="0">
                <a:solidFill>
                  <a:srgbClr val="DFE6CF"/>
                </a:solidFill>
                <a:latin typeface="Arial"/>
                <a:cs typeface="Arial"/>
              </a:rPr>
              <a:t>Hill, </a:t>
            </a: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Port </a:t>
            </a:r>
            <a:r>
              <a:rPr sz="2200" spc="-125" dirty="0">
                <a:solidFill>
                  <a:srgbClr val="DFE6CF"/>
                </a:solidFill>
                <a:latin typeface="Arial"/>
                <a:cs typeface="Arial"/>
              </a:rPr>
              <a:t>Ivory,</a:t>
            </a:r>
            <a:r>
              <a:rPr sz="2200" spc="9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05" dirty="0">
                <a:solidFill>
                  <a:srgbClr val="DFE6CF"/>
                </a:solidFill>
                <a:latin typeface="Arial"/>
                <a:cs typeface="Arial"/>
              </a:rPr>
              <a:t>Bloomfield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6000" y="1975104"/>
            <a:ext cx="3031490" cy="4472940"/>
            <a:chOff x="6096000" y="1975104"/>
            <a:chExt cx="3031490" cy="4472940"/>
          </a:xfrm>
        </p:grpSpPr>
        <p:sp>
          <p:nvSpPr>
            <p:cNvPr id="5" name="object 5"/>
            <p:cNvSpPr/>
            <p:nvPr/>
          </p:nvSpPr>
          <p:spPr>
            <a:xfrm>
              <a:off x="6096000" y="1975104"/>
              <a:ext cx="3031236" cy="19552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4206239"/>
              <a:ext cx="3031236" cy="22418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976" y="1301496"/>
            <a:ext cx="2679192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70" y="1792169"/>
            <a:ext cx="4506595" cy="45980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Analysis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performed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on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limited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Re-run 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program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with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updated</a:t>
            </a:r>
            <a:r>
              <a:rPr sz="2000" spc="-18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286385" marR="450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spc="-110" dirty="0">
                <a:solidFill>
                  <a:srgbClr val="DFE6CF"/>
                </a:solidFill>
                <a:latin typeface="Trebuchet MS"/>
                <a:cs typeface="Trebuchet MS"/>
              </a:rPr>
              <a:t>Brooklyn </a:t>
            </a:r>
            <a:r>
              <a:rPr sz="2000" b="1" spc="-80" dirty="0">
                <a:solidFill>
                  <a:srgbClr val="DFE6CF"/>
                </a:solidFill>
                <a:latin typeface="Trebuchet MS"/>
                <a:cs typeface="Trebuchet MS"/>
              </a:rPr>
              <a:t>and </a:t>
            </a:r>
            <a:r>
              <a:rPr sz="2000" b="1" spc="-95" dirty="0">
                <a:solidFill>
                  <a:srgbClr val="DFE6CF"/>
                </a:solidFill>
                <a:latin typeface="Trebuchet MS"/>
                <a:cs typeface="Trebuchet MS"/>
              </a:rPr>
              <a:t>Manhattan </a:t>
            </a:r>
            <a:r>
              <a:rPr sz="2000" spc="-195" dirty="0">
                <a:solidFill>
                  <a:srgbClr val="DFE6CF"/>
                </a:solidFill>
                <a:latin typeface="Arial"/>
                <a:cs typeface="Arial"/>
              </a:rPr>
              <a:t>has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high  concentration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restaurant </a:t>
            </a:r>
            <a:r>
              <a:rPr sz="2000" spc="-195" dirty="0">
                <a:solidFill>
                  <a:srgbClr val="DFE6CF"/>
                </a:solidFill>
                <a:latin typeface="Arial"/>
                <a:cs typeface="Arial"/>
              </a:rPr>
              <a:t>business.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Very 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competitive</a:t>
            </a:r>
            <a:r>
              <a:rPr sz="2000" spc="-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market.</a:t>
            </a:r>
            <a:endParaRPr sz="2000">
              <a:latin typeface="Arial"/>
              <a:cs typeface="Arial"/>
            </a:endParaRPr>
          </a:p>
          <a:p>
            <a:pPr marL="286385" marR="2355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spc="-135" dirty="0">
                <a:solidFill>
                  <a:srgbClr val="DFE6CF"/>
                </a:solidFill>
                <a:latin typeface="Trebuchet MS"/>
                <a:cs typeface="Trebuchet MS"/>
              </a:rPr>
              <a:t>Bronx, </a:t>
            </a:r>
            <a:r>
              <a:rPr sz="2000" b="1" spc="-95" dirty="0">
                <a:solidFill>
                  <a:srgbClr val="DFE6CF"/>
                </a:solidFill>
                <a:latin typeface="Trebuchet MS"/>
                <a:cs typeface="Trebuchet MS"/>
              </a:rPr>
              <a:t>Queens </a:t>
            </a:r>
            <a:r>
              <a:rPr sz="2000" b="1" spc="-80" dirty="0">
                <a:solidFill>
                  <a:srgbClr val="DFE6CF"/>
                </a:solidFill>
                <a:latin typeface="Trebuchet MS"/>
                <a:cs typeface="Trebuchet MS"/>
              </a:rPr>
              <a:t>and </a:t>
            </a:r>
            <a:r>
              <a:rPr sz="2000" b="1" spc="-155" dirty="0">
                <a:solidFill>
                  <a:srgbClr val="DFE6CF"/>
                </a:solidFill>
                <a:latin typeface="Trebuchet MS"/>
                <a:cs typeface="Trebuchet MS"/>
              </a:rPr>
              <a:t>Staten </a:t>
            </a:r>
            <a:r>
              <a:rPr sz="2000" b="1" spc="-60" dirty="0">
                <a:solidFill>
                  <a:srgbClr val="DFE6CF"/>
                </a:solidFill>
                <a:latin typeface="Trebuchet MS"/>
                <a:cs typeface="Trebuchet MS"/>
              </a:rPr>
              <a:t>Island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also  </a:t>
            </a:r>
            <a:r>
              <a:rPr sz="2000" spc="-195" dirty="0">
                <a:solidFill>
                  <a:srgbClr val="DFE6CF"/>
                </a:solidFill>
                <a:latin typeface="Arial"/>
                <a:cs typeface="Arial"/>
              </a:rPr>
              <a:t>has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good </a:t>
            </a:r>
            <a:r>
              <a:rPr sz="2000" spc="-160" dirty="0">
                <a:solidFill>
                  <a:srgbClr val="DFE6CF"/>
                </a:solidFill>
                <a:latin typeface="Arial"/>
                <a:cs typeface="Arial"/>
              </a:rPr>
              <a:t>number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restaurants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but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not 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many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required. </a:t>
            </a:r>
            <a:r>
              <a:rPr sz="2000" spc="-225" dirty="0">
                <a:solidFill>
                  <a:srgbClr val="DFE6CF"/>
                </a:solidFill>
                <a:latin typeface="Arial"/>
                <a:cs typeface="Arial"/>
              </a:rPr>
              <a:t>So </a:t>
            </a:r>
            <a:r>
              <a:rPr sz="2000" spc="-150" dirty="0">
                <a:solidFill>
                  <a:srgbClr val="DFE6CF"/>
                </a:solidFill>
                <a:latin typeface="Arial"/>
                <a:cs typeface="Arial"/>
              </a:rPr>
              <a:t>this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can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be 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explored.</a:t>
            </a:r>
            <a:endParaRPr sz="2000">
              <a:latin typeface="Arial"/>
              <a:cs typeface="Arial"/>
            </a:endParaRPr>
          </a:p>
          <a:p>
            <a:pPr marL="286385" marR="2228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3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per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neighbourhood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or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restaurant  </a:t>
            </a:r>
            <a:r>
              <a:rPr sz="2000" spc="-35" dirty="0">
                <a:solidFill>
                  <a:srgbClr val="DFE6CF"/>
                </a:solidFill>
                <a:latin typeface="Arial"/>
                <a:cs typeface="Arial"/>
              </a:rPr>
              <a:t>type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mentioned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like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Indian </a:t>
            </a:r>
            <a:r>
              <a:rPr sz="2000" spc="-150" dirty="0">
                <a:solidFill>
                  <a:srgbClr val="DFE6CF"/>
                </a:solidFill>
                <a:latin typeface="Arial"/>
                <a:cs typeface="Arial"/>
              </a:rPr>
              <a:t>Restaurant, 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analysis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can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be </a:t>
            </a:r>
            <a:r>
              <a:rPr sz="2000" spc="-140" dirty="0">
                <a:solidFill>
                  <a:srgbClr val="DFE6CF"/>
                </a:solidFill>
                <a:latin typeface="Arial"/>
                <a:cs typeface="Arial"/>
              </a:rPr>
              <a:t>checked.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venue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with 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lowest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risk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competition </a:t>
            </a:r>
            <a:r>
              <a:rPr sz="2000" spc="-155" dirty="0">
                <a:solidFill>
                  <a:srgbClr val="DFE6CF"/>
                </a:solidFill>
                <a:latin typeface="Arial"/>
                <a:cs typeface="Arial"/>
              </a:rPr>
              <a:t>can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be  </a:t>
            </a:r>
            <a:r>
              <a:rPr sz="2000" spc="-40" dirty="0">
                <a:solidFill>
                  <a:srgbClr val="DFE6CF"/>
                </a:solidFill>
                <a:latin typeface="Arial"/>
                <a:cs typeface="Arial"/>
              </a:rPr>
              <a:t>identified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5144" y="1975104"/>
            <a:ext cx="3467100" cy="389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2936747" y="1301496"/>
              <a:ext cx="3208020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89547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39" h="58419">
                  <a:moveTo>
                    <a:pt x="129539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39" y="0"/>
                  </a:lnTo>
                  <a:lnTo>
                    <a:pt x="129539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83452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39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39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39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39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39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39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39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39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83680" y="1301496"/>
              <a:ext cx="1175004" cy="3154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10170" y="1912141"/>
            <a:ext cx="4517390" cy="441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Most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populous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United</a:t>
            </a:r>
            <a:r>
              <a:rPr sz="2000" spc="-3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40" dirty="0">
                <a:solidFill>
                  <a:srgbClr val="DFE6CF"/>
                </a:solidFill>
                <a:latin typeface="Arial"/>
                <a:cs typeface="Arial"/>
              </a:rPr>
              <a:t>States</a:t>
            </a:r>
            <a:endParaRPr sz="2000">
              <a:latin typeface="Arial"/>
              <a:cs typeface="Arial"/>
            </a:endParaRPr>
          </a:p>
          <a:p>
            <a:pPr marL="286385" marR="7810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It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diverse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financial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capital </a:t>
            </a:r>
            <a:r>
              <a:rPr sz="2000" spc="10" dirty="0">
                <a:solidFill>
                  <a:srgbClr val="DFE6CF"/>
                </a:solidFill>
                <a:latin typeface="Arial"/>
                <a:cs typeface="Arial"/>
              </a:rPr>
              <a:t>of  </a:t>
            </a:r>
            <a:r>
              <a:rPr sz="2000" spc="-229" dirty="0">
                <a:solidFill>
                  <a:srgbClr val="DFE6CF"/>
                </a:solidFill>
                <a:latin typeface="Arial"/>
                <a:cs typeface="Arial"/>
              </a:rPr>
              <a:t>USA</a:t>
            </a:r>
            <a:endParaRPr sz="20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It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</a:t>
            </a:r>
            <a:r>
              <a:rPr sz="2000" spc="3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multicultural</a:t>
            </a:r>
            <a:endParaRPr sz="20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Provides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lot </a:t>
            </a:r>
            <a:r>
              <a:rPr sz="2000" spc="1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200" dirty="0">
                <a:solidFill>
                  <a:srgbClr val="DFE6CF"/>
                </a:solidFill>
                <a:latin typeface="Arial"/>
                <a:cs typeface="Arial"/>
              </a:rPr>
              <a:t>business</a:t>
            </a:r>
            <a:r>
              <a:rPr sz="2000" spc="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opportunities</a:t>
            </a:r>
            <a:endParaRPr sz="20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40" dirty="0">
                <a:solidFill>
                  <a:srgbClr val="DFE6CF"/>
                </a:solidFill>
                <a:latin typeface="Arial"/>
                <a:cs typeface="Arial"/>
              </a:rPr>
              <a:t>Business </a:t>
            </a:r>
            <a:r>
              <a:rPr sz="2000" spc="-30" dirty="0">
                <a:solidFill>
                  <a:srgbClr val="DFE6CF"/>
                </a:solidFill>
                <a:latin typeface="Arial"/>
                <a:cs typeface="Arial"/>
              </a:rPr>
              <a:t>friendly</a:t>
            </a:r>
            <a:r>
              <a:rPr sz="2000" spc="-20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environment</a:t>
            </a:r>
            <a:endParaRPr sz="2000">
              <a:latin typeface="Arial"/>
              <a:cs typeface="Arial"/>
            </a:endParaRPr>
          </a:p>
          <a:p>
            <a:pPr marL="286385" marR="88900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Attracted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many </a:t>
            </a:r>
            <a:r>
              <a:rPr sz="2000" spc="-30" dirty="0">
                <a:solidFill>
                  <a:srgbClr val="DFE6CF"/>
                </a:solidFill>
                <a:latin typeface="Arial"/>
                <a:cs typeface="Arial"/>
              </a:rPr>
              <a:t>different 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players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into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market</a:t>
            </a:r>
            <a:endParaRPr sz="20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5" dirty="0">
                <a:solidFill>
                  <a:srgbClr val="DFE6CF"/>
                </a:solidFill>
                <a:latin typeface="Arial"/>
                <a:cs typeface="Arial"/>
              </a:rPr>
              <a:t>Global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hub </a:t>
            </a:r>
            <a:r>
              <a:rPr sz="2000" spc="1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200" dirty="0">
                <a:solidFill>
                  <a:srgbClr val="DFE6CF"/>
                </a:solidFill>
                <a:latin typeface="Arial"/>
                <a:cs typeface="Arial"/>
              </a:rPr>
              <a:t>business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80" dirty="0">
                <a:solidFill>
                  <a:srgbClr val="DFE6CF"/>
                </a:solidFill>
                <a:latin typeface="Arial"/>
                <a:cs typeface="Arial"/>
              </a:rPr>
              <a:t>commerce.</a:t>
            </a:r>
            <a:endParaRPr sz="2000">
              <a:latin typeface="Arial"/>
              <a:cs typeface="Arial"/>
            </a:endParaRPr>
          </a:p>
          <a:p>
            <a:pPr marL="286385" marR="5080" indent="-274320">
              <a:lnSpc>
                <a:spcPts val="1920"/>
              </a:lnSpc>
              <a:spcBef>
                <a:spcPts val="46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4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spc="-16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major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centre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banking and 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finance,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retailing,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world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trade, 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transportation,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tourism, </a:t>
            </a:r>
            <a:r>
              <a:rPr sz="2000" spc="-30" dirty="0">
                <a:solidFill>
                  <a:srgbClr val="DFE6CF"/>
                </a:solidFill>
                <a:latin typeface="Arial"/>
                <a:cs typeface="Arial"/>
              </a:rPr>
              <a:t>real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estate,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new 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media,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traditional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media,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advertising,  </a:t>
            </a:r>
            <a:r>
              <a:rPr sz="2000" spc="-35" dirty="0">
                <a:solidFill>
                  <a:srgbClr val="DFE6CF"/>
                </a:solidFill>
                <a:latin typeface="Arial"/>
                <a:cs typeface="Arial"/>
              </a:rPr>
              <a:t>legal </a:t>
            </a:r>
            <a:r>
              <a:rPr sz="2000" spc="-150" dirty="0">
                <a:solidFill>
                  <a:srgbClr val="DFE6CF"/>
                </a:solidFill>
                <a:latin typeface="Arial"/>
                <a:cs typeface="Arial"/>
              </a:rPr>
              <a:t>services, accountancy,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insurance, 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theatre,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fashion,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arts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United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40" dirty="0">
                <a:solidFill>
                  <a:srgbClr val="DFE6CF"/>
                </a:solidFill>
                <a:latin typeface="Arial"/>
                <a:cs typeface="Arial"/>
              </a:rPr>
              <a:t>States.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17691" y="1975104"/>
            <a:ext cx="3678936" cy="4111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9595" y="1348740"/>
              <a:ext cx="2862072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22063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4443" y="1484376"/>
              <a:ext cx="222885" cy="64135"/>
            </a:xfrm>
            <a:custGeom>
              <a:avLst/>
              <a:gdLst/>
              <a:ahLst/>
              <a:cxnLst/>
              <a:rect l="l" t="t" r="r" b="b"/>
              <a:pathLst>
                <a:path w="222885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2504" y="3048"/>
                  </a:lnTo>
                  <a:lnTo>
                    <a:pt x="2225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7620" y="50292"/>
                  </a:lnTo>
                  <a:lnTo>
                    <a:pt x="13716" y="56388"/>
                  </a:lnTo>
                  <a:lnTo>
                    <a:pt x="222504" y="56388"/>
                  </a:lnTo>
                  <a:lnTo>
                    <a:pt x="222504" y="60960"/>
                  </a:lnTo>
                  <a:lnTo>
                    <a:pt x="217932" y="64008"/>
                  </a:lnTo>
                  <a:close/>
                </a:path>
                <a:path w="222885" h="64134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2885" h="64134">
                  <a:moveTo>
                    <a:pt x="2087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8788" y="7620"/>
                  </a:lnTo>
                  <a:lnTo>
                    <a:pt x="208788" y="13716"/>
                  </a:lnTo>
                  <a:close/>
                </a:path>
                <a:path w="222885" h="64134">
                  <a:moveTo>
                    <a:pt x="208788" y="56388"/>
                  </a:moveTo>
                  <a:lnTo>
                    <a:pt x="208788" y="7620"/>
                  </a:lnTo>
                  <a:lnTo>
                    <a:pt x="214884" y="13716"/>
                  </a:lnTo>
                  <a:lnTo>
                    <a:pt x="222504" y="13716"/>
                  </a:lnTo>
                  <a:lnTo>
                    <a:pt x="222504" y="50292"/>
                  </a:lnTo>
                  <a:lnTo>
                    <a:pt x="214884" y="50292"/>
                  </a:lnTo>
                  <a:lnTo>
                    <a:pt x="208788" y="56388"/>
                  </a:lnTo>
                  <a:close/>
                </a:path>
                <a:path w="222885" h="64134">
                  <a:moveTo>
                    <a:pt x="222504" y="13716"/>
                  </a:moveTo>
                  <a:lnTo>
                    <a:pt x="214884" y="13716"/>
                  </a:lnTo>
                  <a:lnTo>
                    <a:pt x="208788" y="7620"/>
                  </a:lnTo>
                  <a:lnTo>
                    <a:pt x="222504" y="7620"/>
                  </a:lnTo>
                  <a:lnTo>
                    <a:pt x="222504" y="13716"/>
                  </a:lnTo>
                  <a:close/>
                </a:path>
                <a:path w="222885" h="64134">
                  <a:moveTo>
                    <a:pt x="13716" y="56388"/>
                  </a:moveTo>
                  <a:lnTo>
                    <a:pt x="7620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2885" h="64134">
                  <a:moveTo>
                    <a:pt x="208788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8788" y="50292"/>
                  </a:lnTo>
                  <a:lnTo>
                    <a:pt x="208788" y="56388"/>
                  </a:lnTo>
                  <a:close/>
                </a:path>
                <a:path w="222885" h="64134">
                  <a:moveTo>
                    <a:pt x="222504" y="56388"/>
                  </a:moveTo>
                  <a:lnTo>
                    <a:pt x="208788" y="56388"/>
                  </a:lnTo>
                  <a:lnTo>
                    <a:pt x="214884" y="50292"/>
                  </a:lnTo>
                  <a:lnTo>
                    <a:pt x="222504" y="50292"/>
                  </a:lnTo>
                  <a:lnTo>
                    <a:pt x="222504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6487" y="1348740"/>
              <a:ext cx="4472940" cy="2819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08592" y="1893872"/>
            <a:ext cx="7692390" cy="33909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6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Market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highly</a:t>
            </a:r>
            <a:r>
              <a:rPr sz="2400" spc="-229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competitive</a:t>
            </a:r>
            <a:endParaRPr sz="2400">
              <a:latin typeface="Arial"/>
              <a:cs typeface="Arial"/>
            </a:endParaRPr>
          </a:p>
          <a:p>
            <a:pPr marL="286385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Arial"/>
                <a:cs typeface="Arial"/>
              </a:rPr>
              <a:t>Highly </a:t>
            </a:r>
            <a:r>
              <a:rPr sz="2400" spc="-90" dirty="0">
                <a:solidFill>
                  <a:srgbClr val="DFE6CF"/>
                </a:solidFill>
                <a:latin typeface="Arial"/>
                <a:cs typeface="Arial"/>
              </a:rPr>
              <a:t>developed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400" spc="-265" dirty="0">
                <a:solidFill>
                  <a:srgbClr val="DFE6CF"/>
                </a:solidFill>
                <a:latin typeface="Arial"/>
                <a:cs typeface="Arial"/>
              </a:rPr>
              <a:t>so </a:t>
            </a:r>
            <a:r>
              <a:rPr sz="2400" spc="-215" dirty="0">
                <a:solidFill>
                  <a:srgbClr val="DFE6CF"/>
                </a:solidFill>
                <a:latin typeface="Arial"/>
                <a:cs typeface="Arial"/>
              </a:rPr>
              <a:t>cost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400" spc="-95" dirty="0">
                <a:solidFill>
                  <a:srgbClr val="DFE6CF"/>
                </a:solidFill>
                <a:latin typeface="Arial"/>
                <a:cs typeface="Arial"/>
              </a:rPr>
              <a:t>doing </a:t>
            </a:r>
            <a:r>
              <a:rPr sz="2400" spc="-240" dirty="0">
                <a:solidFill>
                  <a:srgbClr val="DFE6CF"/>
                </a:solidFill>
                <a:latin typeface="Arial"/>
                <a:cs typeface="Arial"/>
              </a:rPr>
              <a:t>business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400" spc="-140" dirty="0">
                <a:solidFill>
                  <a:srgbClr val="DFE6CF"/>
                </a:solidFill>
                <a:latin typeface="Arial"/>
                <a:cs typeface="Arial"/>
              </a:rPr>
              <a:t>also </a:t>
            </a:r>
            <a:r>
              <a:rPr sz="2400" spc="-185" dirty="0">
                <a:solidFill>
                  <a:srgbClr val="DFE6CF"/>
                </a:solidFill>
                <a:latin typeface="Arial"/>
                <a:cs typeface="Arial"/>
              </a:rPr>
              <a:t>one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 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65" dirty="0">
                <a:solidFill>
                  <a:srgbClr val="DFE6CF"/>
                </a:solidFill>
                <a:latin typeface="Arial"/>
                <a:cs typeface="Arial"/>
              </a:rPr>
              <a:t>highest</a:t>
            </a:r>
            <a:endParaRPr sz="2400">
              <a:latin typeface="Arial"/>
              <a:cs typeface="Arial"/>
            </a:endParaRPr>
          </a:p>
          <a:p>
            <a:pPr marL="286385" marR="48069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400" spc="-245" dirty="0">
                <a:solidFill>
                  <a:srgbClr val="DFE6CF"/>
                </a:solidFill>
                <a:latin typeface="Arial"/>
                <a:cs typeface="Arial"/>
              </a:rPr>
              <a:t>business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venture </a:t>
            </a:r>
            <a:r>
              <a:rPr sz="2400" spc="-70" dirty="0">
                <a:solidFill>
                  <a:srgbClr val="DFE6CF"/>
                </a:solidFill>
                <a:latin typeface="Arial"/>
                <a:cs typeface="Arial"/>
              </a:rPr>
              <a:t>or </a:t>
            </a: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expansion </a:t>
            </a:r>
            <a:r>
              <a:rPr sz="2400" spc="-195" dirty="0">
                <a:solidFill>
                  <a:srgbClr val="DFE6CF"/>
                </a:solidFill>
                <a:latin typeface="Arial"/>
                <a:cs typeface="Arial"/>
              </a:rPr>
              <a:t>needs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to be </a:t>
            </a:r>
            <a:r>
              <a:rPr sz="2400" spc="-110" dirty="0">
                <a:solidFill>
                  <a:srgbClr val="DFE6CF"/>
                </a:solidFill>
                <a:latin typeface="Arial"/>
                <a:cs typeface="Arial"/>
              </a:rPr>
              <a:t>analysed  </a:t>
            </a:r>
            <a:r>
              <a:rPr sz="2400" spc="-65" dirty="0">
                <a:solidFill>
                  <a:srgbClr val="DFE6CF"/>
                </a:solidFill>
                <a:latin typeface="Arial"/>
                <a:cs typeface="Arial"/>
              </a:rPr>
              <a:t>carefully</a:t>
            </a:r>
            <a:endParaRPr sz="24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50" dirty="0">
                <a:solidFill>
                  <a:srgbClr val="DFE6CF"/>
                </a:solidFill>
                <a:latin typeface="Arial"/>
                <a:cs typeface="Arial"/>
              </a:rPr>
              <a:t>One </a:t>
            </a:r>
            <a:r>
              <a:rPr sz="2400" spc="-190" dirty="0">
                <a:solidFill>
                  <a:srgbClr val="DFE6CF"/>
                </a:solidFill>
                <a:latin typeface="Arial"/>
                <a:cs typeface="Arial"/>
              </a:rPr>
              <a:t>should </a:t>
            </a:r>
            <a:r>
              <a:rPr sz="2400" spc="-75" dirty="0">
                <a:solidFill>
                  <a:srgbClr val="DFE6CF"/>
                </a:solidFill>
                <a:latin typeface="Arial"/>
                <a:cs typeface="Arial"/>
              </a:rPr>
              <a:t>strategically </a:t>
            </a:r>
            <a:r>
              <a:rPr sz="2400" spc="-65" dirty="0">
                <a:solidFill>
                  <a:srgbClr val="DFE6CF"/>
                </a:solidFill>
                <a:latin typeface="Arial"/>
                <a:cs typeface="Arial"/>
              </a:rPr>
              <a:t>targeting </a:t>
            </a:r>
            <a:r>
              <a:rPr sz="2400" spc="-14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400" spc="-120" dirty="0">
                <a:solidFill>
                  <a:srgbClr val="DFE6CF"/>
                </a:solidFill>
                <a:latin typeface="Arial"/>
                <a:cs typeface="Arial"/>
              </a:rPr>
              <a:t>market </a:t>
            </a:r>
            <a:r>
              <a:rPr sz="2400" spc="-85" dirty="0">
                <a:solidFill>
                  <a:srgbClr val="DFE6CF"/>
                </a:solidFill>
                <a:latin typeface="Arial"/>
                <a:cs typeface="Arial"/>
              </a:rPr>
              <a:t>inorder </a:t>
            </a:r>
            <a:r>
              <a:rPr sz="2400" spc="-80" dirty="0">
                <a:solidFill>
                  <a:srgbClr val="DFE6CF"/>
                </a:solidFill>
                <a:latin typeface="Arial"/>
                <a:cs typeface="Arial"/>
              </a:rPr>
              <a:t>to</a:t>
            </a:r>
            <a:r>
              <a:rPr sz="2400" spc="31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580"/>
              </a:spcBef>
            </a:pPr>
            <a:r>
              <a:rPr sz="2400" spc="-220" dirty="0">
                <a:solidFill>
                  <a:srgbClr val="DFE6CF"/>
                </a:solidFill>
                <a:latin typeface="Arial"/>
                <a:cs typeface="Arial"/>
              </a:rPr>
              <a:t>-This </a:t>
            </a:r>
            <a:r>
              <a:rPr sz="2400" spc="-40" dirty="0">
                <a:solidFill>
                  <a:srgbClr val="DFE6CF"/>
                </a:solidFill>
                <a:latin typeface="Arial"/>
                <a:cs typeface="Arial"/>
              </a:rPr>
              <a:t>will </a:t>
            </a:r>
            <a:r>
              <a:rPr sz="2400" spc="-110" dirty="0">
                <a:solidFill>
                  <a:srgbClr val="DFE6CF"/>
                </a:solidFill>
                <a:latin typeface="Arial"/>
                <a:cs typeface="Arial"/>
              </a:rPr>
              <a:t>help </a:t>
            </a:r>
            <a:r>
              <a:rPr sz="2400" spc="-16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400" spc="-135" dirty="0">
                <a:solidFill>
                  <a:srgbClr val="DFE6CF"/>
                </a:solidFill>
                <a:latin typeface="Arial"/>
                <a:cs typeface="Arial"/>
              </a:rPr>
              <a:t>reduction </a:t>
            </a:r>
            <a:r>
              <a:rPr sz="2400" spc="-5" dirty="0">
                <a:solidFill>
                  <a:srgbClr val="DFE6CF"/>
                </a:solidFill>
                <a:latin typeface="Arial"/>
                <a:cs typeface="Arial"/>
              </a:rPr>
              <a:t>of</a:t>
            </a:r>
            <a:r>
              <a:rPr sz="2400" spc="254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40" dirty="0">
                <a:solidFill>
                  <a:srgbClr val="DFE6CF"/>
                </a:solidFill>
                <a:latin typeface="Arial"/>
                <a:cs typeface="Arial"/>
              </a:rPr>
              <a:t>risk.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575"/>
              </a:spcBef>
            </a:pP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-The </a:t>
            </a:r>
            <a:r>
              <a:rPr sz="2400" spc="-215" dirty="0">
                <a:solidFill>
                  <a:srgbClr val="DFE6CF"/>
                </a:solidFill>
                <a:latin typeface="Arial"/>
                <a:cs typeface="Arial"/>
              </a:rPr>
              <a:t>Return </a:t>
            </a:r>
            <a:r>
              <a:rPr sz="2400" spc="-210" dirty="0">
                <a:solidFill>
                  <a:srgbClr val="DFE6CF"/>
                </a:solidFill>
                <a:latin typeface="Arial"/>
                <a:cs typeface="Arial"/>
              </a:rPr>
              <a:t>on </a:t>
            </a:r>
            <a:r>
              <a:rPr sz="2400" spc="-204" dirty="0">
                <a:solidFill>
                  <a:srgbClr val="DFE6CF"/>
                </a:solidFill>
                <a:latin typeface="Arial"/>
                <a:cs typeface="Arial"/>
              </a:rPr>
              <a:t>Investment </a:t>
            </a:r>
            <a:r>
              <a:rPr sz="2400" spc="-45" dirty="0">
                <a:solidFill>
                  <a:srgbClr val="DFE6CF"/>
                </a:solidFill>
                <a:latin typeface="Arial"/>
                <a:cs typeface="Arial"/>
              </a:rPr>
              <a:t>will </a:t>
            </a:r>
            <a:r>
              <a:rPr sz="2400" spc="-90" dirty="0">
                <a:solidFill>
                  <a:srgbClr val="DFE6CF"/>
                </a:solidFill>
                <a:latin typeface="Arial"/>
                <a:cs typeface="Arial"/>
              </a:rPr>
              <a:t>be</a:t>
            </a:r>
            <a:r>
              <a:rPr sz="2400" spc="38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400" spc="-125" dirty="0">
                <a:solidFill>
                  <a:srgbClr val="DFE6CF"/>
                </a:solidFill>
                <a:latin typeface="Arial"/>
                <a:cs typeface="Arial"/>
              </a:rPr>
              <a:t>reasonable.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9296" y="1301496"/>
              <a:ext cx="3208020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02096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39" h="58419">
                  <a:moveTo>
                    <a:pt x="129539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39" y="0"/>
                  </a:lnTo>
                  <a:lnTo>
                    <a:pt x="129539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5999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39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39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39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39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39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39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39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39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7084" y="1301496"/>
              <a:ext cx="1549908" cy="3154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08554" y="1912141"/>
            <a:ext cx="8025130" cy="44761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40005">
              <a:lnSpc>
                <a:spcPct val="80000"/>
              </a:lnSpc>
              <a:spcBef>
                <a:spcPts val="585"/>
              </a:spcBef>
            </a:pPr>
            <a:r>
              <a:rPr sz="2000" spc="-24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55" dirty="0">
                <a:solidFill>
                  <a:srgbClr val="DFE6CF"/>
                </a:solidFill>
                <a:latin typeface="Arial"/>
                <a:cs typeface="Arial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its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excellent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cuisine.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It's </a:t>
            </a:r>
            <a:r>
              <a:rPr sz="2000" spc="-40" dirty="0">
                <a:solidFill>
                  <a:srgbClr val="DFE6CF"/>
                </a:solidFill>
                <a:latin typeface="Arial"/>
                <a:cs typeface="Arial"/>
              </a:rPr>
              <a:t>food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culture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includes 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an </a:t>
            </a:r>
            <a:r>
              <a:rPr sz="2000" spc="-20" dirty="0">
                <a:solidFill>
                  <a:srgbClr val="DFE6CF"/>
                </a:solidFill>
                <a:latin typeface="Arial"/>
                <a:cs typeface="Arial"/>
              </a:rPr>
              <a:t>array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international </a:t>
            </a:r>
            <a:r>
              <a:rPr sz="2000" spc="-190" dirty="0">
                <a:solidFill>
                  <a:srgbClr val="DFE6CF"/>
                </a:solidFill>
                <a:latin typeface="Arial"/>
                <a:cs typeface="Arial"/>
              </a:rPr>
              <a:t>cuisines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influenced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by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city's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immigrant</a:t>
            </a:r>
            <a:r>
              <a:rPr sz="2000" spc="2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history.</a:t>
            </a:r>
            <a:endParaRPr sz="2000">
              <a:latin typeface="Arial"/>
              <a:cs typeface="Arial"/>
            </a:endParaRPr>
          </a:p>
          <a:p>
            <a:pPr marL="287020" marR="191770" indent="-27495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135" dirty="0">
                <a:solidFill>
                  <a:srgbClr val="DFE6CF"/>
                </a:solidFill>
                <a:latin typeface="Trebuchet MS"/>
                <a:cs typeface="Trebuchet MS"/>
              </a:rPr>
              <a:t>Central </a:t>
            </a:r>
            <a:r>
              <a:rPr sz="2000" b="1" spc="-80" dirty="0">
                <a:solidFill>
                  <a:srgbClr val="DFE6CF"/>
                </a:solidFill>
                <a:latin typeface="Trebuchet MS"/>
                <a:cs typeface="Trebuchet MS"/>
              </a:rPr>
              <a:t>and </a:t>
            </a:r>
            <a:r>
              <a:rPr sz="2000" b="1" spc="-145" dirty="0">
                <a:solidFill>
                  <a:srgbClr val="DFE6CF"/>
                </a:solidFill>
                <a:latin typeface="Trebuchet MS"/>
                <a:cs typeface="Trebuchet MS"/>
              </a:rPr>
              <a:t>Eastern </a:t>
            </a:r>
            <a:r>
              <a:rPr sz="2000" b="1" spc="-130" dirty="0">
                <a:solidFill>
                  <a:srgbClr val="DFE6CF"/>
                </a:solidFill>
                <a:latin typeface="Trebuchet MS"/>
                <a:cs typeface="Trebuchet MS"/>
              </a:rPr>
              <a:t>European </a:t>
            </a:r>
            <a:r>
              <a:rPr sz="2000" b="1" spc="-105" dirty="0">
                <a:solidFill>
                  <a:srgbClr val="DFE6CF"/>
                </a:solidFill>
                <a:latin typeface="Trebuchet MS"/>
                <a:cs typeface="Trebuchet MS"/>
              </a:rPr>
              <a:t>immigrants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, 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especially </a:t>
            </a:r>
            <a:r>
              <a:rPr sz="2000" spc="-180" dirty="0">
                <a:solidFill>
                  <a:srgbClr val="DFE6CF"/>
                </a:solidFill>
                <a:latin typeface="Arial"/>
                <a:cs typeface="Arial"/>
              </a:rPr>
              <a:t>Jewish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- 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bagels, </a:t>
            </a:r>
            <a:r>
              <a:rPr sz="2000" spc="-160" dirty="0">
                <a:solidFill>
                  <a:srgbClr val="DFE6CF"/>
                </a:solidFill>
                <a:latin typeface="Arial"/>
                <a:cs typeface="Arial"/>
              </a:rPr>
              <a:t>cheesecake,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hot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dogs, </a:t>
            </a:r>
            <a:r>
              <a:rPr sz="2000" spc="-195" dirty="0">
                <a:solidFill>
                  <a:srgbClr val="DFE6CF"/>
                </a:solidFill>
                <a:latin typeface="Arial"/>
                <a:cs typeface="Arial"/>
              </a:rPr>
              <a:t>knishes,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</a:t>
            </a:r>
            <a:r>
              <a:rPr sz="2000" spc="12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delicatessens</a:t>
            </a:r>
            <a:endParaRPr sz="2000">
              <a:latin typeface="Arial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90" dirty="0">
                <a:solidFill>
                  <a:srgbClr val="DFE6CF"/>
                </a:solidFill>
                <a:latin typeface="Trebuchet MS"/>
                <a:cs typeface="Trebuchet MS"/>
              </a:rPr>
              <a:t>Italian </a:t>
            </a:r>
            <a:r>
              <a:rPr sz="2000" b="1" spc="-100" dirty="0">
                <a:solidFill>
                  <a:srgbClr val="DFE6CF"/>
                </a:solidFill>
                <a:latin typeface="Trebuchet MS"/>
                <a:cs typeface="Trebuchet MS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-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York-style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pizza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Italian</a:t>
            </a:r>
            <a:r>
              <a:rPr sz="2000" spc="33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cuisine</a:t>
            </a:r>
            <a:endParaRPr sz="2000">
              <a:latin typeface="Arial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105" dirty="0">
                <a:solidFill>
                  <a:srgbClr val="DFE6CF"/>
                </a:solidFill>
                <a:latin typeface="Trebuchet MS"/>
                <a:cs typeface="Trebuchet MS"/>
              </a:rPr>
              <a:t>Jewish </a:t>
            </a:r>
            <a:r>
              <a:rPr sz="2000" b="1" spc="-100" dirty="0">
                <a:solidFill>
                  <a:srgbClr val="DFE6CF"/>
                </a:solidFill>
                <a:latin typeface="Trebuchet MS"/>
                <a:cs typeface="Trebuchet MS"/>
              </a:rPr>
              <a:t>immigrants </a:t>
            </a:r>
            <a:r>
              <a:rPr sz="2000" b="1" spc="-80" dirty="0">
                <a:solidFill>
                  <a:srgbClr val="DFE6CF"/>
                </a:solidFill>
                <a:latin typeface="Trebuchet MS"/>
                <a:cs typeface="Trebuchet MS"/>
              </a:rPr>
              <a:t>and </a:t>
            </a:r>
            <a:r>
              <a:rPr sz="2000" b="1" spc="-95" dirty="0">
                <a:solidFill>
                  <a:srgbClr val="DFE6CF"/>
                </a:solidFill>
                <a:latin typeface="Trebuchet MS"/>
                <a:cs typeface="Trebuchet MS"/>
              </a:rPr>
              <a:t>Irish </a:t>
            </a:r>
            <a:r>
              <a:rPr sz="2000" b="1" spc="-105" dirty="0">
                <a:solidFill>
                  <a:srgbClr val="DFE6CF"/>
                </a:solidFill>
                <a:latin typeface="Trebuchet MS"/>
                <a:cs typeface="Trebuchet MS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-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pastrami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corned</a:t>
            </a:r>
            <a:r>
              <a:rPr sz="2000" spc="26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DFE6CF"/>
                </a:solidFill>
                <a:latin typeface="Arial"/>
                <a:cs typeface="Arial"/>
              </a:rPr>
              <a:t>beef</a:t>
            </a:r>
            <a:endParaRPr sz="2000">
              <a:latin typeface="Arial"/>
              <a:cs typeface="Arial"/>
            </a:endParaRPr>
          </a:p>
          <a:p>
            <a:pPr marL="287020" marR="5080" indent="-27495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114" dirty="0">
                <a:solidFill>
                  <a:srgbClr val="DFE6CF"/>
                </a:solidFill>
                <a:latin typeface="Trebuchet MS"/>
                <a:cs typeface="Trebuchet MS"/>
              </a:rPr>
              <a:t>Chinese </a:t>
            </a:r>
            <a:r>
              <a:rPr sz="2000" b="1" spc="-80" dirty="0">
                <a:solidFill>
                  <a:srgbClr val="DFE6CF"/>
                </a:solidFill>
                <a:latin typeface="Trebuchet MS"/>
                <a:cs typeface="Trebuchet MS"/>
              </a:rPr>
              <a:t>and </a:t>
            </a:r>
            <a:r>
              <a:rPr sz="2000" b="1" spc="-180" dirty="0">
                <a:solidFill>
                  <a:srgbClr val="DFE6CF"/>
                </a:solidFill>
                <a:latin typeface="Trebuchet MS"/>
                <a:cs typeface="Trebuchet MS"/>
              </a:rPr>
              <a:t>other </a:t>
            </a:r>
            <a:r>
              <a:rPr sz="2000" b="1" spc="-25" dirty="0">
                <a:solidFill>
                  <a:srgbClr val="DFE6CF"/>
                </a:solidFill>
                <a:latin typeface="Trebuchet MS"/>
                <a:cs typeface="Trebuchet MS"/>
              </a:rPr>
              <a:t>Asian </a:t>
            </a:r>
            <a:r>
              <a:rPr sz="2000" b="1" spc="-130" dirty="0">
                <a:solidFill>
                  <a:srgbClr val="DFE6CF"/>
                </a:solidFill>
                <a:latin typeface="Trebuchet MS"/>
                <a:cs typeface="Trebuchet MS"/>
              </a:rPr>
              <a:t>restaurants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,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sandwich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joints,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trattorias,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diners,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coffeehouses </a:t>
            </a:r>
            <a:r>
              <a:rPr sz="2000" spc="-40" dirty="0">
                <a:solidFill>
                  <a:srgbClr val="DFE6CF"/>
                </a:solidFill>
                <a:latin typeface="Arial"/>
                <a:cs typeface="Arial"/>
              </a:rPr>
              <a:t>are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ubiquitous throughout the</a:t>
            </a:r>
            <a:r>
              <a:rPr sz="2000" spc="23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city</a:t>
            </a:r>
            <a:endParaRPr sz="2000">
              <a:latin typeface="Arial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75" dirty="0">
                <a:solidFill>
                  <a:srgbClr val="DFE6CF"/>
                </a:solidFill>
                <a:latin typeface="Trebuchet MS"/>
                <a:cs typeface="Trebuchet MS"/>
              </a:rPr>
              <a:t>Mobile </a:t>
            </a:r>
            <a:r>
              <a:rPr sz="2000" b="1" spc="-100" dirty="0">
                <a:solidFill>
                  <a:srgbClr val="DFE6CF"/>
                </a:solidFill>
                <a:latin typeface="Trebuchet MS"/>
                <a:cs typeface="Trebuchet MS"/>
              </a:rPr>
              <a:t>food </a:t>
            </a:r>
            <a:r>
              <a:rPr sz="2000" b="1" spc="-105" dirty="0">
                <a:solidFill>
                  <a:srgbClr val="DFE6CF"/>
                </a:solidFill>
                <a:latin typeface="Trebuchet MS"/>
                <a:cs typeface="Trebuchet MS"/>
              </a:rPr>
              <a:t>vendors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- </a:t>
            </a:r>
            <a:r>
              <a:rPr sz="2000" spc="-215" dirty="0">
                <a:solidFill>
                  <a:srgbClr val="DFE6CF"/>
                </a:solidFill>
                <a:latin typeface="Arial"/>
                <a:cs typeface="Arial"/>
              </a:rPr>
              <a:t>Some </a:t>
            </a:r>
            <a:r>
              <a:rPr sz="2000" spc="-35" dirty="0">
                <a:solidFill>
                  <a:srgbClr val="DFE6CF"/>
                </a:solidFill>
                <a:latin typeface="Arial"/>
                <a:cs typeface="Arial"/>
              </a:rPr>
              <a:t>4,000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licensed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by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</a:t>
            </a:r>
            <a:r>
              <a:rPr sz="2000" spc="1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</a:t>
            </a:r>
            <a:endParaRPr sz="2000">
              <a:latin typeface="Arial"/>
              <a:cs typeface="Arial"/>
            </a:endParaRPr>
          </a:p>
          <a:p>
            <a:pPr marL="287020" marR="26670" indent="-27495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75" dirty="0">
                <a:solidFill>
                  <a:srgbClr val="DFE6CF"/>
                </a:solidFill>
                <a:latin typeface="Trebuchet MS"/>
                <a:cs typeface="Trebuchet MS"/>
              </a:rPr>
              <a:t>Middle </a:t>
            </a:r>
            <a:r>
              <a:rPr sz="2000" b="1" spc="-145" dirty="0">
                <a:solidFill>
                  <a:srgbClr val="DFE6CF"/>
                </a:solidFill>
                <a:latin typeface="Trebuchet MS"/>
                <a:cs typeface="Trebuchet MS"/>
              </a:rPr>
              <a:t>Eastern </a:t>
            </a:r>
            <a:r>
              <a:rPr sz="2000" b="1" spc="-80" dirty="0">
                <a:solidFill>
                  <a:srgbClr val="DFE6CF"/>
                </a:solidFill>
                <a:latin typeface="Trebuchet MS"/>
                <a:cs typeface="Trebuchet MS"/>
              </a:rPr>
              <a:t>foods </a:t>
            </a:r>
            <a:r>
              <a:rPr sz="2000" spc="-240" dirty="0">
                <a:solidFill>
                  <a:srgbClr val="DFE6CF"/>
                </a:solidFill>
                <a:latin typeface="Arial"/>
                <a:cs typeface="Arial"/>
              </a:rPr>
              <a:t>such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10" dirty="0">
                <a:solidFill>
                  <a:srgbClr val="DFE6CF"/>
                </a:solidFill>
                <a:latin typeface="Arial"/>
                <a:cs typeface="Arial"/>
              </a:rPr>
              <a:t>falafel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kebabs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examples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modern New 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street</a:t>
            </a:r>
            <a:r>
              <a:rPr sz="2000" spc="4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DFE6CF"/>
                </a:solidFill>
                <a:latin typeface="Arial"/>
                <a:cs typeface="Arial"/>
              </a:rPr>
              <a:t>food</a:t>
            </a:r>
            <a:endParaRPr sz="2000">
              <a:latin typeface="Arial"/>
              <a:cs typeface="Arial"/>
            </a:endParaRPr>
          </a:p>
          <a:p>
            <a:pPr marL="287020" marR="40640" indent="-27495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235" dirty="0">
                <a:solidFill>
                  <a:srgbClr val="DFE6CF"/>
                </a:solidFill>
                <a:latin typeface="Arial"/>
                <a:cs typeface="Arial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fine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dining </a:t>
            </a:r>
            <a:r>
              <a:rPr sz="2000" b="1" spc="-100" dirty="0">
                <a:solidFill>
                  <a:srgbClr val="DFE6CF"/>
                </a:solidFill>
                <a:latin typeface="Trebuchet MS"/>
                <a:cs typeface="Trebuchet MS"/>
              </a:rPr>
              <a:t>Michelin </a:t>
            </a:r>
            <a:r>
              <a:rPr sz="2000" b="1" spc="-145" dirty="0">
                <a:solidFill>
                  <a:srgbClr val="DFE6CF"/>
                </a:solidFill>
                <a:latin typeface="Trebuchet MS"/>
                <a:cs typeface="Trebuchet MS"/>
              </a:rPr>
              <a:t>starred </a:t>
            </a:r>
            <a:r>
              <a:rPr sz="2000" b="1" spc="-130" dirty="0">
                <a:solidFill>
                  <a:srgbClr val="DFE6CF"/>
                </a:solidFill>
                <a:latin typeface="Trebuchet MS"/>
                <a:cs typeface="Trebuchet MS"/>
              </a:rPr>
              <a:t>restaurants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. </a:t>
            </a:r>
            <a:r>
              <a:rPr sz="2000" spc="-229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 </a:t>
            </a:r>
            <a:r>
              <a:rPr sz="2000" spc="-16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195" dirty="0">
                <a:solidFill>
                  <a:srgbClr val="DFE6CF"/>
                </a:solidFill>
                <a:latin typeface="Arial"/>
                <a:cs typeface="Arial"/>
              </a:rPr>
              <a:t>home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 </a:t>
            </a:r>
            <a:r>
              <a:rPr sz="2000" spc="-50" dirty="0">
                <a:solidFill>
                  <a:srgbClr val="DFE6CF"/>
                </a:solidFill>
                <a:latin typeface="Arial"/>
                <a:cs typeface="Arial"/>
              </a:rPr>
              <a:t>"nearly </a:t>
            </a:r>
            <a:r>
              <a:rPr sz="2000" spc="-155" dirty="0">
                <a:solidFill>
                  <a:srgbClr val="DFE6CF"/>
                </a:solidFill>
                <a:latin typeface="Arial"/>
                <a:cs typeface="Arial"/>
              </a:rPr>
              <a:t>one </a:t>
            </a:r>
            <a:r>
              <a:rPr sz="2000" spc="-150" dirty="0">
                <a:solidFill>
                  <a:srgbClr val="DFE6CF"/>
                </a:solidFill>
                <a:latin typeface="Arial"/>
                <a:cs typeface="Arial"/>
              </a:rPr>
              <a:t>thousand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finest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200" dirty="0">
                <a:solidFill>
                  <a:srgbClr val="DFE6CF"/>
                </a:solidFill>
                <a:latin typeface="Arial"/>
                <a:cs typeface="Arial"/>
              </a:rPr>
              <a:t>most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diverse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haute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cuisine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restaurants 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50" dirty="0">
                <a:solidFill>
                  <a:srgbClr val="DFE6CF"/>
                </a:solidFill>
                <a:latin typeface="Arial"/>
                <a:cs typeface="Arial"/>
              </a:rPr>
              <a:t>world",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according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</a:t>
            </a:r>
            <a:r>
              <a:rPr sz="2000" spc="29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Michelin.</a:t>
            </a:r>
            <a:endParaRPr sz="2000">
              <a:latin typeface="Arial"/>
              <a:cs typeface="Arial"/>
            </a:endParaRPr>
          </a:p>
          <a:p>
            <a:pPr marL="287020" marR="120014" indent="-274955">
              <a:lnSpc>
                <a:spcPct val="80000"/>
              </a:lnSpc>
              <a:spcBef>
                <a:spcPts val="49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225" dirty="0">
                <a:solidFill>
                  <a:srgbClr val="DFE6CF"/>
                </a:solidFill>
                <a:latin typeface="Arial"/>
                <a:cs typeface="Arial"/>
              </a:rPr>
              <a:t>So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it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evident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that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survive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000" spc="-240" dirty="0">
                <a:solidFill>
                  <a:srgbClr val="DFE6CF"/>
                </a:solidFill>
                <a:latin typeface="Arial"/>
                <a:cs typeface="Arial"/>
              </a:rPr>
              <a:t>such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competitive market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it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very 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important 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strategically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plan.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37232" y="861060"/>
              <a:ext cx="6208776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491" y="1348740"/>
              <a:ext cx="4334256" cy="2819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08625" y="2241302"/>
            <a:ext cx="7620634" cy="4115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9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Arial"/>
                <a:cs typeface="Arial"/>
              </a:rPr>
              <a:t>York</a:t>
            </a:r>
            <a:r>
              <a:rPr sz="2200" spc="12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Population</a:t>
            </a:r>
            <a:endParaRPr sz="22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200" spc="-80" dirty="0">
                <a:solidFill>
                  <a:srgbClr val="DFE6CF"/>
                </a:solidFill>
                <a:latin typeface="Arial"/>
                <a:cs typeface="Arial"/>
              </a:rPr>
              <a:t>City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60" dirty="0">
                <a:solidFill>
                  <a:srgbClr val="DFE6CF"/>
                </a:solidFill>
                <a:latin typeface="Arial"/>
                <a:cs typeface="Arial"/>
              </a:rPr>
              <a:t>Demographics</a:t>
            </a:r>
            <a:endParaRPr sz="2200">
              <a:latin typeface="Arial"/>
              <a:cs typeface="Arial"/>
            </a:endParaRPr>
          </a:p>
          <a:p>
            <a:pPr marL="286385" marR="5080" indent="-274320">
              <a:lnSpc>
                <a:spcPct val="80000"/>
              </a:lnSpc>
              <a:spcBef>
                <a:spcPts val="52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0" dirty="0">
                <a:solidFill>
                  <a:srgbClr val="DFE6CF"/>
                </a:solidFill>
                <a:latin typeface="Arial"/>
                <a:cs typeface="Arial"/>
              </a:rPr>
              <a:t>Are </a:t>
            </a:r>
            <a:r>
              <a:rPr sz="2200" spc="-105" dirty="0">
                <a:solidFill>
                  <a:srgbClr val="DFE6CF"/>
                </a:solidFill>
                <a:latin typeface="Arial"/>
                <a:cs typeface="Arial"/>
              </a:rPr>
              <a:t>there </a:t>
            </a:r>
            <a:r>
              <a:rPr sz="2200" spc="-120" dirty="0">
                <a:solidFill>
                  <a:srgbClr val="DFE6CF"/>
                </a:solidFill>
                <a:latin typeface="Arial"/>
                <a:cs typeface="Arial"/>
              </a:rPr>
              <a:t>any </a:t>
            </a:r>
            <a:r>
              <a:rPr sz="2200" spc="-180" dirty="0">
                <a:solidFill>
                  <a:srgbClr val="DFE6CF"/>
                </a:solidFill>
                <a:latin typeface="Arial"/>
                <a:cs typeface="Arial"/>
              </a:rPr>
              <a:t>Farmers </a:t>
            </a:r>
            <a:r>
              <a:rPr sz="2200" spc="-125" dirty="0">
                <a:solidFill>
                  <a:srgbClr val="DFE6CF"/>
                </a:solidFill>
                <a:latin typeface="Arial"/>
                <a:cs typeface="Arial"/>
              </a:rPr>
              <a:t>Markets, </a:t>
            </a:r>
            <a:r>
              <a:rPr sz="2200" spc="-105" dirty="0">
                <a:solidFill>
                  <a:srgbClr val="DFE6CF"/>
                </a:solidFill>
                <a:latin typeface="Arial"/>
                <a:cs typeface="Arial"/>
              </a:rPr>
              <a:t>Wholesale </a:t>
            </a:r>
            <a:r>
              <a:rPr sz="2200" spc="-150" dirty="0">
                <a:solidFill>
                  <a:srgbClr val="DFE6CF"/>
                </a:solidFill>
                <a:latin typeface="Arial"/>
                <a:cs typeface="Arial"/>
              </a:rPr>
              <a:t>markets 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etc </a:t>
            </a:r>
            <a:r>
              <a:rPr sz="2200" spc="-95" dirty="0">
                <a:solidFill>
                  <a:srgbClr val="DFE6CF"/>
                </a:solidFill>
                <a:latin typeface="Arial"/>
                <a:cs typeface="Arial"/>
              </a:rPr>
              <a:t>nearby </a:t>
            </a:r>
            <a:r>
              <a:rPr sz="2200" spc="-254" dirty="0">
                <a:solidFill>
                  <a:srgbClr val="DFE6CF"/>
                </a:solidFill>
                <a:latin typeface="Arial"/>
                <a:cs typeface="Arial"/>
              </a:rPr>
              <a:t>so  </a:t>
            </a:r>
            <a:r>
              <a:rPr sz="2200" spc="-80" dirty="0">
                <a:solidFill>
                  <a:srgbClr val="DFE6CF"/>
                </a:solidFill>
                <a:latin typeface="Arial"/>
                <a:cs typeface="Arial"/>
              </a:rPr>
              <a:t>that </a:t>
            </a: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200" spc="-114" dirty="0">
                <a:solidFill>
                  <a:srgbClr val="DFE6CF"/>
                </a:solidFill>
                <a:latin typeface="Arial"/>
                <a:cs typeface="Arial"/>
              </a:rPr>
              <a:t>ingredients </a:t>
            </a:r>
            <a:r>
              <a:rPr sz="2200" spc="-185" dirty="0">
                <a:solidFill>
                  <a:srgbClr val="DFE6CF"/>
                </a:solidFill>
                <a:latin typeface="Arial"/>
                <a:cs typeface="Arial"/>
              </a:rPr>
              <a:t>can </a:t>
            </a:r>
            <a:r>
              <a:rPr sz="2200" spc="-75" dirty="0">
                <a:solidFill>
                  <a:srgbClr val="DFE6CF"/>
                </a:solidFill>
                <a:latin typeface="Arial"/>
                <a:cs typeface="Arial"/>
              </a:rPr>
              <a:t>be </a:t>
            </a: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purchased 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fresh </a:t>
            </a:r>
            <a:r>
              <a:rPr sz="22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200" spc="-120" dirty="0">
                <a:solidFill>
                  <a:srgbClr val="DFE6CF"/>
                </a:solidFill>
                <a:latin typeface="Arial"/>
                <a:cs typeface="Arial"/>
              </a:rPr>
              <a:t>maintain </a:t>
            </a:r>
            <a:r>
              <a:rPr sz="2200" spc="-50" dirty="0">
                <a:solidFill>
                  <a:srgbClr val="DFE6CF"/>
                </a:solidFill>
                <a:latin typeface="Arial"/>
                <a:cs typeface="Arial"/>
              </a:rPr>
              <a:t>quality  </a:t>
            </a:r>
            <a:r>
              <a:rPr sz="2200" spc="-100" dirty="0">
                <a:solidFill>
                  <a:srgbClr val="DFE6CF"/>
                </a:solidFill>
                <a:latin typeface="Arial"/>
                <a:cs typeface="Arial"/>
              </a:rPr>
              <a:t>and</a:t>
            </a:r>
            <a:r>
              <a:rPr sz="2200" spc="-1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235" dirty="0">
                <a:solidFill>
                  <a:srgbClr val="DFE6CF"/>
                </a:solidFill>
                <a:latin typeface="Arial"/>
                <a:cs typeface="Arial"/>
              </a:rPr>
              <a:t>cost?</a:t>
            </a:r>
            <a:endParaRPr sz="2200">
              <a:latin typeface="Arial"/>
              <a:cs typeface="Arial"/>
            </a:endParaRPr>
          </a:p>
          <a:p>
            <a:pPr marL="286385" marR="351790" indent="-274320">
              <a:lnSpc>
                <a:spcPts val="2110"/>
              </a:lnSpc>
              <a:spcBef>
                <a:spcPts val="5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0" dirty="0">
                <a:solidFill>
                  <a:srgbClr val="DFE6CF"/>
                </a:solidFill>
                <a:latin typeface="Arial"/>
                <a:cs typeface="Arial"/>
              </a:rPr>
              <a:t>Are </a:t>
            </a:r>
            <a:r>
              <a:rPr sz="2200" spc="-105" dirty="0">
                <a:solidFill>
                  <a:srgbClr val="DFE6CF"/>
                </a:solidFill>
                <a:latin typeface="Arial"/>
                <a:cs typeface="Arial"/>
              </a:rPr>
              <a:t>there </a:t>
            </a:r>
            <a:r>
              <a:rPr sz="2200" spc="-120" dirty="0">
                <a:solidFill>
                  <a:srgbClr val="DFE6CF"/>
                </a:solidFill>
                <a:latin typeface="Arial"/>
                <a:cs typeface="Arial"/>
              </a:rPr>
              <a:t>any </a:t>
            </a:r>
            <a:r>
              <a:rPr sz="2200" spc="-225" dirty="0">
                <a:solidFill>
                  <a:srgbClr val="DFE6CF"/>
                </a:solidFill>
                <a:latin typeface="Arial"/>
                <a:cs typeface="Arial"/>
              </a:rPr>
              <a:t>venues </a:t>
            </a:r>
            <a:r>
              <a:rPr sz="2200" spc="-90" dirty="0">
                <a:solidFill>
                  <a:srgbClr val="DFE6CF"/>
                </a:solidFill>
                <a:latin typeface="Arial"/>
                <a:cs typeface="Arial"/>
              </a:rPr>
              <a:t>like </a:t>
            </a:r>
            <a:r>
              <a:rPr sz="2200" spc="-190" dirty="0">
                <a:solidFill>
                  <a:srgbClr val="DFE6CF"/>
                </a:solidFill>
                <a:latin typeface="Arial"/>
                <a:cs typeface="Arial"/>
              </a:rPr>
              <a:t>Gyms, </a:t>
            </a:r>
            <a:r>
              <a:rPr sz="2200" spc="-155" dirty="0">
                <a:solidFill>
                  <a:srgbClr val="DFE6CF"/>
                </a:solidFill>
                <a:latin typeface="Arial"/>
                <a:cs typeface="Arial"/>
              </a:rPr>
              <a:t>Entertainmnet </a:t>
            </a:r>
            <a:r>
              <a:rPr sz="2200" spc="-204" dirty="0">
                <a:solidFill>
                  <a:srgbClr val="DFE6CF"/>
                </a:solidFill>
                <a:latin typeface="Arial"/>
                <a:cs typeface="Arial"/>
              </a:rPr>
              <a:t>zones, </a:t>
            </a:r>
            <a:r>
              <a:rPr sz="2200" spc="-195" dirty="0">
                <a:solidFill>
                  <a:srgbClr val="DFE6CF"/>
                </a:solidFill>
                <a:latin typeface="Arial"/>
                <a:cs typeface="Arial"/>
              </a:rPr>
              <a:t>Parks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etc  </a:t>
            </a:r>
            <a:r>
              <a:rPr sz="2200" spc="-90" dirty="0">
                <a:solidFill>
                  <a:srgbClr val="DFE6CF"/>
                </a:solidFill>
                <a:latin typeface="Arial"/>
                <a:cs typeface="Arial"/>
              </a:rPr>
              <a:t>nearby 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where </a:t>
            </a:r>
            <a:r>
              <a:rPr sz="2200" spc="-45" dirty="0">
                <a:solidFill>
                  <a:srgbClr val="DFE6CF"/>
                </a:solidFill>
                <a:latin typeface="Arial"/>
                <a:cs typeface="Arial"/>
              </a:rPr>
              <a:t>floating </a:t>
            </a:r>
            <a:r>
              <a:rPr sz="2200" spc="-85" dirty="0">
                <a:solidFill>
                  <a:srgbClr val="DFE6CF"/>
                </a:solidFill>
                <a:latin typeface="Arial"/>
                <a:cs typeface="Arial"/>
              </a:rPr>
              <a:t>population </a:t>
            </a:r>
            <a:r>
              <a:rPr sz="2200" spc="-19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high</a:t>
            </a:r>
            <a:r>
              <a:rPr sz="2200" spc="1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etc</a:t>
            </a:r>
            <a:endParaRPr sz="22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0" dirty="0">
                <a:solidFill>
                  <a:srgbClr val="DFE6CF"/>
                </a:solidFill>
                <a:latin typeface="Arial"/>
                <a:cs typeface="Arial"/>
              </a:rPr>
              <a:t>Who </a:t>
            </a:r>
            <a:r>
              <a:rPr sz="2200" spc="-55" dirty="0">
                <a:solidFill>
                  <a:srgbClr val="DFE6CF"/>
                </a:solidFill>
                <a:latin typeface="Arial"/>
                <a:cs typeface="Arial"/>
              </a:rPr>
              <a:t>are </a:t>
            </a: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competitors  in </a:t>
            </a:r>
            <a:r>
              <a:rPr sz="2200" spc="-80" dirty="0">
                <a:solidFill>
                  <a:srgbClr val="DFE6CF"/>
                </a:solidFill>
                <a:latin typeface="Arial"/>
                <a:cs typeface="Arial"/>
              </a:rPr>
              <a:t>that</a:t>
            </a:r>
            <a:r>
              <a:rPr sz="2200" spc="15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location?</a:t>
            </a:r>
            <a:endParaRPr sz="22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90" dirty="0">
                <a:solidFill>
                  <a:srgbClr val="DFE6CF"/>
                </a:solidFill>
                <a:latin typeface="Arial"/>
                <a:cs typeface="Arial"/>
              </a:rPr>
              <a:t>Cuisine  </a:t>
            </a:r>
            <a:r>
              <a:rPr sz="2200" spc="-125" dirty="0">
                <a:solidFill>
                  <a:srgbClr val="DFE6CF"/>
                </a:solidFill>
                <a:latin typeface="Arial"/>
                <a:cs typeface="Arial"/>
              </a:rPr>
              <a:t>served </a:t>
            </a:r>
            <a:r>
              <a:rPr sz="2200" spc="484" dirty="0">
                <a:solidFill>
                  <a:srgbClr val="DFE6CF"/>
                </a:solidFill>
                <a:latin typeface="Arial"/>
                <a:cs typeface="Arial"/>
              </a:rPr>
              <a:t>/ </a:t>
            </a:r>
            <a:r>
              <a:rPr sz="2200" spc="-200" dirty="0">
                <a:solidFill>
                  <a:srgbClr val="DFE6CF"/>
                </a:solidFill>
                <a:latin typeface="Arial"/>
                <a:cs typeface="Arial"/>
              </a:rPr>
              <a:t>Menu </a:t>
            </a:r>
            <a:r>
              <a:rPr sz="2200" spc="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the</a:t>
            </a:r>
            <a:r>
              <a:rPr sz="2200" spc="-33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30" dirty="0">
                <a:solidFill>
                  <a:srgbClr val="DFE6CF"/>
                </a:solidFill>
                <a:latin typeface="Arial"/>
                <a:cs typeface="Arial"/>
              </a:rPr>
              <a:t>competitors</a:t>
            </a:r>
            <a:endParaRPr sz="22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45" dirty="0">
                <a:solidFill>
                  <a:srgbClr val="DFE6CF"/>
                </a:solidFill>
                <a:latin typeface="Arial"/>
                <a:cs typeface="Arial"/>
              </a:rPr>
              <a:t>Segmentation </a:t>
            </a:r>
            <a:r>
              <a:rPr sz="2200" spc="-5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200" spc="-140" dirty="0">
                <a:solidFill>
                  <a:srgbClr val="DFE6CF"/>
                </a:solidFill>
                <a:latin typeface="Arial"/>
                <a:cs typeface="Arial"/>
              </a:rPr>
              <a:t>the</a:t>
            </a:r>
            <a:r>
              <a:rPr sz="2200" spc="21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75" dirty="0">
                <a:solidFill>
                  <a:srgbClr val="DFE6CF"/>
                </a:solidFill>
                <a:latin typeface="Arial"/>
                <a:cs typeface="Arial"/>
              </a:rPr>
              <a:t>Borough</a:t>
            </a:r>
            <a:endParaRPr sz="22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0" dirty="0">
                <a:solidFill>
                  <a:srgbClr val="DFE6CF"/>
                </a:solidFill>
                <a:latin typeface="Arial"/>
                <a:cs typeface="Arial"/>
              </a:rPr>
              <a:t>Untapped</a:t>
            </a:r>
            <a:r>
              <a:rPr sz="2200" spc="-3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50" dirty="0">
                <a:solidFill>
                  <a:srgbClr val="DFE6CF"/>
                </a:solidFill>
                <a:latin typeface="Arial"/>
                <a:cs typeface="Arial"/>
              </a:rPr>
              <a:t>markets</a:t>
            </a:r>
            <a:endParaRPr sz="2200">
              <a:latin typeface="Arial"/>
              <a:cs typeface="Arial"/>
            </a:endParaRPr>
          </a:p>
          <a:p>
            <a:pPr marL="286385" marR="4875530" indent="-274320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5" dirty="0">
                <a:solidFill>
                  <a:srgbClr val="DFE6CF"/>
                </a:solidFill>
                <a:latin typeface="Arial"/>
                <a:cs typeface="Arial"/>
              </a:rPr>
              <a:t>Saturated </a:t>
            </a:r>
            <a:r>
              <a:rPr sz="2200" spc="-150" dirty="0">
                <a:solidFill>
                  <a:srgbClr val="DFE6CF"/>
                </a:solidFill>
                <a:latin typeface="Arial"/>
                <a:cs typeface="Arial"/>
              </a:rPr>
              <a:t>markets </a:t>
            </a:r>
            <a:r>
              <a:rPr sz="2200" spc="-135" dirty="0">
                <a:solidFill>
                  <a:srgbClr val="DFE6CF"/>
                </a:solidFill>
                <a:latin typeface="Arial"/>
                <a:cs typeface="Arial"/>
              </a:rPr>
              <a:t>etc  </a:t>
            </a:r>
            <a:r>
              <a:rPr sz="2200" spc="-26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200" spc="-105" dirty="0">
                <a:solidFill>
                  <a:srgbClr val="DFE6CF"/>
                </a:solidFill>
                <a:latin typeface="Arial"/>
                <a:cs typeface="Arial"/>
              </a:rPr>
              <a:t>list </a:t>
            </a:r>
            <a:r>
              <a:rPr sz="2200" spc="-185" dirty="0">
                <a:solidFill>
                  <a:srgbClr val="DFE6CF"/>
                </a:solidFill>
                <a:latin typeface="Arial"/>
                <a:cs typeface="Arial"/>
              </a:rPr>
              <a:t>can </a:t>
            </a:r>
            <a:r>
              <a:rPr sz="2200" spc="-75" dirty="0">
                <a:solidFill>
                  <a:srgbClr val="DFE6CF"/>
                </a:solidFill>
                <a:latin typeface="Arial"/>
                <a:cs typeface="Arial"/>
              </a:rPr>
              <a:t>go</a:t>
            </a:r>
            <a:r>
              <a:rPr sz="2200" spc="-16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200" spc="-160" dirty="0">
                <a:solidFill>
                  <a:srgbClr val="DFE6CF"/>
                </a:solidFill>
                <a:latin typeface="Arial"/>
                <a:cs typeface="Arial"/>
              </a:rPr>
              <a:t>on...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096768" y="1301496"/>
              <a:ext cx="3831336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94219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88123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14260" y="1321308"/>
              <a:ext cx="104139" cy="285115"/>
            </a:xfrm>
            <a:custGeom>
              <a:avLst/>
              <a:gdLst/>
              <a:ahLst/>
              <a:cxnLst/>
              <a:rect l="l" t="t" r="r" b="b"/>
              <a:pathLst>
                <a:path w="104140" h="285115">
                  <a:moveTo>
                    <a:pt x="103632" y="284988"/>
                  </a:moveTo>
                  <a:lnTo>
                    <a:pt x="41148" y="284988"/>
                  </a:lnTo>
                  <a:lnTo>
                    <a:pt x="41148" y="51816"/>
                  </a:lnTo>
                  <a:lnTo>
                    <a:pt x="0" y="51816"/>
                  </a:lnTo>
                  <a:lnTo>
                    <a:pt x="10668" y="0"/>
                  </a:lnTo>
                  <a:lnTo>
                    <a:pt x="103632" y="0"/>
                  </a:lnTo>
                  <a:lnTo>
                    <a:pt x="103632" y="28498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06640" y="1315212"/>
              <a:ext cx="117475" cy="297180"/>
            </a:xfrm>
            <a:custGeom>
              <a:avLst/>
              <a:gdLst/>
              <a:ahLst/>
              <a:cxnLst/>
              <a:rect l="l" t="t" r="r" b="b"/>
              <a:pathLst>
                <a:path w="117475" h="297180">
                  <a:moveTo>
                    <a:pt x="41148" y="65532"/>
                  </a:moveTo>
                  <a:lnTo>
                    <a:pt x="4572" y="65532"/>
                  </a:lnTo>
                  <a:lnTo>
                    <a:pt x="0" y="60960"/>
                  </a:lnTo>
                  <a:lnTo>
                    <a:pt x="0" y="56388"/>
                  </a:lnTo>
                  <a:lnTo>
                    <a:pt x="10668" y="4572"/>
                  </a:lnTo>
                  <a:lnTo>
                    <a:pt x="12192" y="1524"/>
                  </a:lnTo>
                  <a:lnTo>
                    <a:pt x="15240" y="0"/>
                  </a:lnTo>
                  <a:lnTo>
                    <a:pt x="114300" y="0"/>
                  </a:lnTo>
                  <a:lnTo>
                    <a:pt x="117348" y="3048"/>
                  </a:lnTo>
                  <a:lnTo>
                    <a:pt x="117348" y="6096"/>
                  </a:lnTo>
                  <a:lnTo>
                    <a:pt x="103632" y="6096"/>
                  </a:lnTo>
                  <a:lnTo>
                    <a:pt x="103632" y="7620"/>
                  </a:lnTo>
                  <a:lnTo>
                    <a:pt x="24384" y="7620"/>
                  </a:lnTo>
                  <a:lnTo>
                    <a:pt x="18288" y="13716"/>
                  </a:lnTo>
                  <a:lnTo>
                    <a:pt x="23128" y="13716"/>
                  </a:lnTo>
                  <a:lnTo>
                    <a:pt x="15284" y="51816"/>
                  </a:lnTo>
                  <a:lnTo>
                    <a:pt x="7620" y="51816"/>
                  </a:lnTo>
                  <a:lnTo>
                    <a:pt x="13716" y="59436"/>
                  </a:lnTo>
                  <a:lnTo>
                    <a:pt x="41148" y="59436"/>
                  </a:lnTo>
                  <a:lnTo>
                    <a:pt x="41148" y="65532"/>
                  </a:lnTo>
                  <a:close/>
                </a:path>
                <a:path w="117475" h="297180">
                  <a:moveTo>
                    <a:pt x="103632" y="291084"/>
                  </a:moveTo>
                  <a:lnTo>
                    <a:pt x="103632" y="6096"/>
                  </a:lnTo>
                  <a:lnTo>
                    <a:pt x="111252" y="13716"/>
                  </a:lnTo>
                  <a:lnTo>
                    <a:pt x="117348" y="13716"/>
                  </a:lnTo>
                  <a:lnTo>
                    <a:pt x="117348" y="283464"/>
                  </a:lnTo>
                  <a:lnTo>
                    <a:pt x="111252" y="283464"/>
                  </a:lnTo>
                  <a:lnTo>
                    <a:pt x="103632" y="291084"/>
                  </a:lnTo>
                  <a:close/>
                </a:path>
                <a:path w="117475" h="297180">
                  <a:moveTo>
                    <a:pt x="117348" y="13716"/>
                  </a:moveTo>
                  <a:lnTo>
                    <a:pt x="111252" y="13716"/>
                  </a:lnTo>
                  <a:lnTo>
                    <a:pt x="103632" y="6096"/>
                  </a:lnTo>
                  <a:lnTo>
                    <a:pt x="117348" y="6096"/>
                  </a:lnTo>
                  <a:lnTo>
                    <a:pt x="117348" y="13716"/>
                  </a:lnTo>
                  <a:close/>
                </a:path>
                <a:path w="117475" h="297180">
                  <a:moveTo>
                    <a:pt x="23128" y="13716"/>
                  </a:moveTo>
                  <a:lnTo>
                    <a:pt x="18288" y="13716"/>
                  </a:lnTo>
                  <a:lnTo>
                    <a:pt x="24384" y="7620"/>
                  </a:lnTo>
                  <a:lnTo>
                    <a:pt x="23128" y="13716"/>
                  </a:lnTo>
                  <a:close/>
                </a:path>
                <a:path w="117475" h="297180">
                  <a:moveTo>
                    <a:pt x="103632" y="13716"/>
                  </a:moveTo>
                  <a:lnTo>
                    <a:pt x="23128" y="13716"/>
                  </a:lnTo>
                  <a:lnTo>
                    <a:pt x="24384" y="7620"/>
                  </a:lnTo>
                  <a:lnTo>
                    <a:pt x="103632" y="7620"/>
                  </a:lnTo>
                  <a:lnTo>
                    <a:pt x="103632" y="13716"/>
                  </a:lnTo>
                  <a:close/>
                </a:path>
                <a:path w="117475" h="297180">
                  <a:moveTo>
                    <a:pt x="13716" y="59436"/>
                  </a:moveTo>
                  <a:lnTo>
                    <a:pt x="7620" y="51816"/>
                  </a:lnTo>
                  <a:lnTo>
                    <a:pt x="15284" y="51816"/>
                  </a:lnTo>
                  <a:lnTo>
                    <a:pt x="13716" y="59436"/>
                  </a:lnTo>
                  <a:close/>
                </a:path>
                <a:path w="117475" h="297180">
                  <a:moveTo>
                    <a:pt x="41148" y="59436"/>
                  </a:moveTo>
                  <a:lnTo>
                    <a:pt x="13716" y="59436"/>
                  </a:lnTo>
                  <a:lnTo>
                    <a:pt x="15284" y="51816"/>
                  </a:lnTo>
                  <a:lnTo>
                    <a:pt x="51816" y="51816"/>
                  </a:lnTo>
                  <a:lnTo>
                    <a:pt x="54864" y="54864"/>
                  </a:lnTo>
                  <a:lnTo>
                    <a:pt x="54864" y="57912"/>
                  </a:lnTo>
                  <a:lnTo>
                    <a:pt x="41148" y="57912"/>
                  </a:lnTo>
                  <a:lnTo>
                    <a:pt x="41148" y="59436"/>
                  </a:lnTo>
                  <a:close/>
                </a:path>
                <a:path w="117475" h="297180">
                  <a:moveTo>
                    <a:pt x="114300" y="297180"/>
                  </a:moveTo>
                  <a:lnTo>
                    <a:pt x="44196" y="297180"/>
                  </a:lnTo>
                  <a:lnTo>
                    <a:pt x="41148" y="294132"/>
                  </a:lnTo>
                  <a:lnTo>
                    <a:pt x="41148" y="57912"/>
                  </a:lnTo>
                  <a:lnTo>
                    <a:pt x="48768" y="65532"/>
                  </a:lnTo>
                  <a:lnTo>
                    <a:pt x="54864" y="65532"/>
                  </a:lnTo>
                  <a:lnTo>
                    <a:pt x="54864" y="283464"/>
                  </a:lnTo>
                  <a:lnTo>
                    <a:pt x="48768" y="283464"/>
                  </a:lnTo>
                  <a:lnTo>
                    <a:pt x="54864" y="291084"/>
                  </a:lnTo>
                  <a:lnTo>
                    <a:pt x="117348" y="291084"/>
                  </a:lnTo>
                  <a:lnTo>
                    <a:pt x="117348" y="294132"/>
                  </a:lnTo>
                  <a:lnTo>
                    <a:pt x="114300" y="297180"/>
                  </a:lnTo>
                  <a:close/>
                </a:path>
                <a:path w="117475" h="297180">
                  <a:moveTo>
                    <a:pt x="54864" y="65532"/>
                  </a:moveTo>
                  <a:lnTo>
                    <a:pt x="48768" y="65532"/>
                  </a:lnTo>
                  <a:lnTo>
                    <a:pt x="41148" y="57912"/>
                  </a:lnTo>
                  <a:lnTo>
                    <a:pt x="54864" y="57912"/>
                  </a:lnTo>
                  <a:lnTo>
                    <a:pt x="54864" y="65532"/>
                  </a:lnTo>
                  <a:close/>
                </a:path>
                <a:path w="117475" h="297180">
                  <a:moveTo>
                    <a:pt x="54864" y="291084"/>
                  </a:moveTo>
                  <a:lnTo>
                    <a:pt x="48768" y="283464"/>
                  </a:lnTo>
                  <a:lnTo>
                    <a:pt x="54864" y="283464"/>
                  </a:lnTo>
                  <a:lnTo>
                    <a:pt x="54864" y="291084"/>
                  </a:lnTo>
                  <a:close/>
                </a:path>
                <a:path w="117475" h="297180">
                  <a:moveTo>
                    <a:pt x="103632" y="291084"/>
                  </a:moveTo>
                  <a:lnTo>
                    <a:pt x="54864" y="291084"/>
                  </a:lnTo>
                  <a:lnTo>
                    <a:pt x="54864" y="283464"/>
                  </a:lnTo>
                  <a:lnTo>
                    <a:pt x="103632" y="283464"/>
                  </a:lnTo>
                  <a:lnTo>
                    <a:pt x="103632" y="291084"/>
                  </a:lnTo>
                  <a:close/>
                </a:path>
                <a:path w="117475" h="297180">
                  <a:moveTo>
                    <a:pt x="117348" y="291084"/>
                  </a:moveTo>
                  <a:lnTo>
                    <a:pt x="103632" y="291084"/>
                  </a:lnTo>
                  <a:lnTo>
                    <a:pt x="111252" y="283464"/>
                  </a:lnTo>
                  <a:lnTo>
                    <a:pt x="117348" y="283464"/>
                  </a:lnTo>
                  <a:lnTo>
                    <a:pt x="117348" y="29108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310170" y="1968561"/>
            <a:ext cx="8044180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-16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b="1" i="1" spc="-50" dirty="0">
                <a:solidFill>
                  <a:srgbClr val="DFE6CF"/>
                </a:solidFill>
                <a:latin typeface="Arial"/>
                <a:cs typeface="Arial"/>
              </a:rPr>
              <a:t>1 </a:t>
            </a:r>
            <a:r>
              <a:rPr sz="2000" b="1" i="1" spc="-250" dirty="0">
                <a:solidFill>
                  <a:srgbClr val="DFE6CF"/>
                </a:solidFill>
                <a:latin typeface="Arial"/>
                <a:cs typeface="Arial"/>
              </a:rPr>
              <a:t>: </a:t>
            </a:r>
            <a:r>
              <a:rPr sz="2000" spc="-90" dirty="0">
                <a:solidFill>
                  <a:srgbClr val="DFE6CF"/>
                </a:solidFill>
                <a:latin typeface="Arial"/>
                <a:cs typeface="Arial"/>
              </a:rPr>
              <a:t>Neighborhood </a:t>
            </a:r>
            <a:r>
              <a:rPr sz="2000" spc="-200" dirty="0">
                <a:solidFill>
                  <a:srgbClr val="DFE6CF"/>
                </a:solidFill>
                <a:latin typeface="Arial"/>
                <a:cs typeface="Arial"/>
              </a:rPr>
              <a:t>has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000" spc="-35" dirty="0">
                <a:solidFill>
                  <a:srgbClr val="DFE6CF"/>
                </a:solidFill>
                <a:latin typeface="Arial"/>
                <a:cs typeface="Arial"/>
              </a:rPr>
              <a:t>total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5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boroughs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306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neighborhoods. </a:t>
            </a:r>
            <a:r>
              <a:rPr sz="2000" spc="-180" dirty="0">
                <a:solidFill>
                  <a:srgbClr val="DFE6CF"/>
                </a:solidFill>
                <a:latin typeface="Arial"/>
                <a:cs typeface="Arial"/>
              </a:rPr>
              <a:t>In 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order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segment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neighborhoods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explore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them,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we </a:t>
            </a:r>
            <a:r>
              <a:rPr sz="2000" spc="-30" dirty="0">
                <a:solidFill>
                  <a:srgbClr val="DFE6CF"/>
                </a:solidFill>
                <a:latin typeface="Arial"/>
                <a:cs typeface="Arial"/>
              </a:rPr>
              <a:t>will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essentially 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need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dataset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that </a:t>
            </a:r>
            <a:r>
              <a:rPr sz="2000" spc="-150" dirty="0">
                <a:solidFill>
                  <a:srgbClr val="DFE6CF"/>
                </a:solidFill>
                <a:latin typeface="Arial"/>
                <a:cs typeface="Arial"/>
              </a:rPr>
              <a:t>contains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5 </a:t>
            </a:r>
            <a:r>
              <a:rPr sz="2000" spc="-140" dirty="0">
                <a:solidFill>
                  <a:srgbClr val="DFE6CF"/>
                </a:solidFill>
                <a:latin typeface="Arial"/>
                <a:cs typeface="Arial"/>
              </a:rPr>
              <a:t>boroughs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neighborhoods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that 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exist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in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each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borough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well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latitude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longitude </a:t>
            </a:r>
            <a:r>
              <a:rPr sz="2000" spc="-110" dirty="0">
                <a:solidFill>
                  <a:srgbClr val="DFE6CF"/>
                </a:solidFill>
                <a:latin typeface="Arial"/>
                <a:cs typeface="Arial"/>
              </a:rPr>
              <a:t>coordinates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each</a:t>
            </a:r>
            <a:r>
              <a:rPr sz="2000" spc="-2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neighborhood.</a:t>
            </a:r>
            <a:endParaRPr sz="20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29" dirty="0">
                <a:solidFill>
                  <a:srgbClr val="DFE6CF"/>
                </a:solidFill>
                <a:latin typeface="Arial"/>
                <a:cs typeface="Arial"/>
              </a:rPr>
              <a:t>This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dataset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exists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000" spc="-30" dirty="0">
                <a:solidFill>
                  <a:srgbClr val="DFE6CF"/>
                </a:solidFill>
                <a:latin typeface="Arial"/>
                <a:cs typeface="Arial"/>
              </a:rPr>
              <a:t>free </a:t>
            </a:r>
            <a:r>
              <a:rPr sz="2000" spc="-165" dirty="0">
                <a:solidFill>
                  <a:srgbClr val="DFE6CF"/>
                </a:solidFill>
                <a:latin typeface="Arial"/>
                <a:cs typeface="Arial"/>
              </a:rPr>
              <a:t>on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web. </a:t>
            </a:r>
            <a:r>
              <a:rPr sz="2000" spc="-180" dirty="0">
                <a:solidFill>
                  <a:srgbClr val="DFE6CF"/>
                </a:solidFill>
                <a:latin typeface="Arial"/>
                <a:cs typeface="Arial"/>
              </a:rPr>
              <a:t>Link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dataset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4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Arial"/>
                <a:cs typeface="Arial"/>
              </a:rPr>
              <a:t>https://geo.nyu.edu/catalog/nyu_2451_34572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37332" y="4206240"/>
            <a:ext cx="4328159" cy="2241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096768" y="1306068"/>
              <a:ext cx="1034796" cy="3060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97680" y="1301496"/>
              <a:ext cx="2630424" cy="3154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94219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88123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85304" y="1315212"/>
              <a:ext cx="201295" cy="291465"/>
            </a:xfrm>
            <a:custGeom>
              <a:avLst/>
              <a:gdLst/>
              <a:ahLst/>
              <a:cxnLst/>
              <a:rect l="l" t="t" r="r" b="b"/>
              <a:pathLst>
                <a:path w="201295" h="291465">
                  <a:moveTo>
                    <a:pt x="201167" y="291084"/>
                  </a:moveTo>
                  <a:lnTo>
                    <a:pt x="3047" y="291084"/>
                  </a:lnTo>
                  <a:lnTo>
                    <a:pt x="109394" y="154495"/>
                  </a:lnTo>
                  <a:lnTo>
                    <a:pt x="117728" y="142494"/>
                  </a:lnTo>
                  <a:lnTo>
                    <a:pt x="136397" y="105918"/>
                  </a:lnTo>
                  <a:lnTo>
                    <a:pt x="138683" y="89916"/>
                  </a:lnTo>
                  <a:lnTo>
                    <a:pt x="138088" y="82200"/>
                  </a:lnTo>
                  <a:lnTo>
                    <a:pt x="108299" y="52411"/>
                  </a:lnTo>
                  <a:lnTo>
                    <a:pt x="100583" y="51816"/>
                  </a:lnTo>
                  <a:lnTo>
                    <a:pt x="92011" y="52673"/>
                  </a:lnTo>
                  <a:lnTo>
                    <a:pt x="66865" y="82867"/>
                  </a:lnTo>
                  <a:lnTo>
                    <a:pt x="64007" y="108204"/>
                  </a:lnTo>
                  <a:lnTo>
                    <a:pt x="0" y="108204"/>
                  </a:lnTo>
                  <a:lnTo>
                    <a:pt x="7810" y="62103"/>
                  </a:lnTo>
                  <a:lnTo>
                    <a:pt x="30479" y="27432"/>
                  </a:lnTo>
                  <a:lnTo>
                    <a:pt x="65150" y="6858"/>
                  </a:lnTo>
                  <a:lnTo>
                    <a:pt x="106679" y="0"/>
                  </a:lnTo>
                  <a:lnTo>
                    <a:pt x="126396" y="1452"/>
                  </a:lnTo>
                  <a:lnTo>
                    <a:pt x="175259" y="24384"/>
                  </a:lnTo>
                  <a:lnTo>
                    <a:pt x="199477" y="68318"/>
                  </a:lnTo>
                  <a:lnTo>
                    <a:pt x="201167" y="86868"/>
                  </a:lnTo>
                  <a:lnTo>
                    <a:pt x="199191" y="105727"/>
                  </a:lnTo>
                  <a:lnTo>
                    <a:pt x="183808" y="146875"/>
                  </a:lnTo>
                  <a:lnTo>
                    <a:pt x="153923" y="193548"/>
                  </a:lnTo>
                  <a:lnTo>
                    <a:pt x="128015" y="228600"/>
                  </a:lnTo>
                  <a:lnTo>
                    <a:pt x="120395" y="237744"/>
                  </a:lnTo>
                  <a:lnTo>
                    <a:pt x="201167" y="237744"/>
                  </a:lnTo>
                  <a:lnTo>
                    <a:pt x="201167" y="29108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79208" y="1307592"/>
              <a:ext cx="215265" cy="304800"/>
            </a:xfrm>
            <a:custGeom>
              <a:avLst/>
              <a:gdLst/>
              <a:ahLst/>
              <a:cxnLst/>
              <a:rect l="l" t="t" r="r" b="b"/>
              <a:pathLst>
                <a:path w="215265" h="304800">
                  <a:moveTo>
                    <a:pt x="73152" y="121920"/>
                  </a:moveTo>
                  <a:lnTo>
                    <a:pt x="3048" y="121920"/>
                  </a:lnTo>
                  <a:lnTo>
                    <a:pt x="0" y="118872"/>
                  </a:lnTo>
                  <a:lnTo>
                    <a:pt x="0" y="102108"/>
                  </a:lnTo>
                  <a:lnTo>
                    <a:pt x="1524" y="89916"/>
                  </a:lnTo>
                  <a:lnTo>
                    <a:pt x="4572" y="79248"/>
                  </a:lnTo>
                  <a:lnTo>
                    <a:pt x="7620" y="67056"/>
                  </a:lnTo>
                  <a:lnTo>
                    <a:pt x="39624" y="22860"/>
                  </a:lnTo>
                  <a:lnTo>
                    <a:pt x="89916" y="1524"/>
                  </a:lnTo>
                  <a:lnTo>
                    <a:pt x="100584" y="0"/>
                  </a:lnTo>
                  <a:lnTo>
                    <a:pt x="123444" y="0"/>
                  </a:lnTo>
                  <a:lnTo>
                    <a:pt x="132588" y="1524"/>
                  </a:lnTo>
                  <a:lnTo>
                    <a:pt x="143256" y="3048"/>
                  </a:lnTo>
                  <a:lnTo>
                    <a:pt x="152400" y="6096"/>
                  </a:lnTo>
                  <a:lnTo>
                    <a:pt x="167640" y="13716"/>
                  </a:lnTo>
                  <a:lnTo>
                    <a:pt x="102108" y="13716"/>
                  </a:lnTo>
                  <a:lnTo>
                    <a:pt x="92964" y="15240"/>
                  </a:lnTo>
                  <a:lnTo>
                    <a:pt x="82296" y="16764"/>
                  </a:lnTo>
                  <a:lnTo>
                    <a:pt x="73152" y="19812"/>
                  </a:lnTo>
                  <a:lnTo>
                    <a:pt x="65532" y="24384"/>
                  </a:lnTo>
                  <a:lnTo>
                    <a:pt x="56388" y="28956"/>
                  </a:lnTo>
                  <a:lnTo>
                    <a:pt x="24384" y="62484"/>
                  </a:lnTo>
                  <a:lnTo>
                    <a:pt x="13716" y="103632"/>
                  </a:lnTo>
                  <a:lnTo>
                    <a:pt x="13716" y="108204"/>
                  </a:lnTo>
                  <a:lnTo>
                    <a:pt x="6096" y="108204"/>
                  </a:lnTo>
                  <a:lnTo>
                    <a:pt x="13716" y="115824"/>
                  </a:lnTo>
                  <a:lnTo>
                    <a:pt x="76200" y="115824"/>
                  </a:lnTo>
                  <a:lnTo>
                    <a:pt x="76200" y="118872"/>
                  </a:lnTo>
                  <a:lnTo>
                    <a:pt x="73152" y="121920"/>
                  </a:lnTo>
                  <a:close/>
                </a:path>
                <a:path w="215265" h="304800">
                  <a:moveTo>
                    <a:pt x="201168" y="251460"/>
                  </a:moveTo>
                  <a:lnTo>
                    <a:pt x="123444" y="251460"/>
                  </a:lnTo>
                  <a:lnTo>
                    <a:pt x="120396" y="248412"/>
                  </a:lnTo>
                  <a:lnTo>
                    <a:pt x="118872" y="245364"/>
                  </a:lnTo>
                  <a:lnTo>
                    <a:pt x="118872" y="242316"/>
                  </a:lnTo>
                  <a:lnTo>
                    <a:pt x="120396" y="240792"/>
                  </a:lnTo>
                  <a:lnTo>
                    <a:pt x="143256" y="213360"/>
                  </a:lnTo>
                  <a:lnTo>
                    <a:pt x="149352" y="205740"/>
                  </a:lnTo>
                  <a:lnTo>
                    <a:pt x="153924" y="198120"/>
                  </a:lnTo>
                  <a:lnTo>
                    <a:pt x="170688" y="172212"/>
                  </a:lnTo>
                  <a:lnTo>
                    <a:pt x="193548" y="131064"/>
                  </a:lnTo>
                  <a:lnTo>
                    <a:pt x="199644" y="112776"/>
                  </a:lnTo>
                  <a:lnTo>
                    <a:pt x="199644" y="103632"/>
                  </a:lnTo>
                  <a:lnTo>
                    <a:pt x="201168" y="94488"/>
                  </a:lnTo>
                  <a:lnTo>
                    <a:pt x="201168" y="85344"/>
                  </a:lnTo>
                  <a:lnTo>
                    <a:pt x="198120" y="70104"/>
                  </a:lnTo>
                  <a:lnTo>
                    <a:pt x="176784" y="36576"/>
                  </a:lnTo>
                  <a:lnTo>
                    <a:pt x="163068" y="27432"/>
                  </a:lnTo>
                  <a:lnTo>
                    <a:pt x="156972" y="22860"/>
                  </a:lnTo>
                  <a:lnTo>
                    <a:pt x="149352" y="19812"/>
                  </a:lnTo>
                  <a:lnTo>
                    <a:pt x="140208" y="16764"/>
                  </a:lnTo>
                  <a:lnTo>
                    <a:pt x="121920" y="13716"/>
                  </a:lnTo>
                  <a:lnTo>
                    <a:pt x="167640" y="13716"/>
                  </a:lnTo>
                  <a:lnTo>
                    <a:pt x="170688" y="15240"/>
                  </a:lnTo>
                  <a:lnTo>
                    <a:pt x="178308" y="19812"/>
                  </a:lnTo>
                  <a:lnTo>
                    <a:pt x="185928" y="25908"/>
                  </a:lnTo>
                  <a:lnTo>
                    <a:pt x="192024" y="33528"/>
                  </a:lnTo>
                  <a:lnTo>
                    <a:pt x="198120" y="39624"/>
                  </a:lnTo>
                  <a:lnTo>
                    <a:pt x="202692" y="48768"/>
                  </a:lnTo>
                  <a:lnTo>
                    <a:pt x="207264" y="56388"/>
                  </a:lnTo>
                  <a:lnTo>
                    <a:pt x="213360" y="74676"/>
                  </a:lnTo>
                  <a:lnTo>
                    <a:pt x="213360" y="83820"/>
                  </a:lnTo>
                  <a:lnTo>
                    <a:pt x="214884" y="92964"/>
                  </a:lnTo>
                  <a:lnTo>
                    <a:pt x="210312" y="124968"/>
                  </a:lnTo>
                  <a:lnTo>
                    <a:pt x="196596" y="156972"/>
                  </a:lnTo>
                  <a:lnTo>
                    <a:pt x="190500" y="169164"/>
                  </a:lnTo>
                  <a:lnTo>
                    <a:pt x="182880" y="179832"/>
                  </a:lnTo>
                  <a:lnTo>
                    <a:pt x="164592" y="205740"/>
                  </a:lnTo>
                  <a:lnTo>
                    <a:pt x="160020" y="213360"/>
                  </a:lnTo>
                  <a:lnTo>
                    <a:pt x="153924" y="220980"/>
                  </a:lnTo>
                  <a:lnTo>
                    <a:pt x="146304" y="230124"/>
                  </a:lnTo>
                  <a:lnTo>
                    <a:pt x="141224" y="237744"/>
                  </a:lnTo>
                  <a:lnTo>
                    <a:pt x="126492" y="237744"/>
                  </a:lnTo>
                  <a:lnTo>
                    <a:pt x="131064" y="249936"/>
                  </a:lnTo>
                  <a:lnTo>
                    <a:pt x="201168" y="249936"/>
                  </a:lnTo>
                  <a:lnTo>
                    <a:pt x="201168" y="251460"/>
                  </a:lnTo>
                  <a:close/>
                </a:path>
                <a:path w="215265" h="304800">
                  <a:moveTo>
                    <a:pt x="62484" y="114300"/>
                  </a:moveTo>
                  <a:lnTo>
                    <a:pt x="64008" y="100584"/>
                  </a:lnTo>
                  <a:lnTo>
                    <a:pt x="67056" y="88392"/>
                  </a:lnTo>
                  <a:lnTo>
                    <a:pt x="70104" y="79248"/>
                  </a:lnTo>
                  <a:lnTo>
                    <a:pt x="70104" y="77724"/>
                  </a:lnTo>
                  <a:lnTo>
                    <a:pt x="73152" y="70104"/>
                  </a:lnTo>
                  <a:lnTo>
                    <a:pt x="74676" y="70104"/>
                  </a:lnTo>
                  <a:lnTo>
                    <a:pt x="74676" y="68580"/>
                  </a:lnTo>
                  <a:lnTo>
                    <a:pt x="79248" y="62484"/>
                  </a:lnTo>
                  <a:lnTo>
                    <a:pt x="80772" y="62484"/>
                  </a:lnTo>
                  <a:lnTo>
                    <a:pt x="80772" y="60960"/>
                  </a:lnTo>
                  <a:lnTo>
                    <a:pt x="86868" y="57912"/>
                  </a:lnTo>
                  <a:lnTo>
                    <a:pt x="88392" y="56388"/>
                  </a:lnTo>
                  <a:lnTo>
                    <a:pt x="96012" y="53340"/>
                  </a:lnTo>
                  <a:lnTo>
                    <a:pt x="117348" y="53340"/>
                  </a:lnTo>
                  <a:lnTo>
                    <a:pt x="123444" y="56388"/>
                  </a:lnTo>
                  <a:lnTo>
                    <a:pt x="124968" y="56388"/>
                  </a:lnTo>
                  <a:lnTo>
                    <a:pt x="131064" y="59436"/>
                  </a:lnTo>
                  <a:lnTo>
                    <a:pt x="132588" y="59436"/>
                  </a:lnTo>
                  <a:lnTo>
                    <a:pt x="132588" y="60960"/>
                  </a:lnTo>
                  <a:lnTo>
                    <a:pt x="138684" y="65532"/>
                  </a:lnTo>
                  <a:lnTo>
                    <a:pt x="140208" y="65532"/>
                  </a:lnTo>
                  <a:lnTo>
                    <a:pt x="141351" y="67056"/>
                  </a:lnTo>
                  <a:lnTo>
                    <a:pt x="100584" y="67056"/>
                  </a:lnTo>
                  <a:lnTo>
                    <a:pt x="96774" y="68580"/>
                  </a:lnTo>
                  <a:lnTo>
                    <a:pt x="94488" y="68580"/>
                  </a:lnTo>
                  <a:lnTo>
                    <a:pt x="90424" y="71628"/>
                  </a:lnTo>
                  <a:lnTo>
                    <a:pt x="89916" y="71628"/>
                  </a:lnTo>
                  <a:lnTo>
                    <a:pt x="88392" y="73152"/>
                  </a:lnTo>
                  <a:lnTo>
                    <a:pt x="88773" y="73152"/>
                  </a:lnTo>
                  <a:lnTo>
                    <a:pt x="85344" y="77724"/>
                  </a:lnTo>
                  <a:lnTo>
                    <a:pt x="85953" y="77724"/>
                  </a:lnTo>
                  <a:lnTo>
                    <a:pt x="83210" y="82296"/>
                  </a:lnTo>
                  <a:lnTo>
                    <a:pt x="82296" y="82296"/>
                  </a:lnTo>
                  <a:lnTo>
                    <a:pt x="79248" y="92964"/>
                  </a:lnTo>
                  <a:lnTo>
                    <a:pt x="77724" y="103632"/>
                  </a:lnTo>
                  <a:lnTo>
                    <a:pt x="77152" y="108204"/>
                  </a:lnTo>
                  <a:lnTo>
                    <a:pt x="70104" y="108204"/>
                  </a:lnTo>
                  <a:lnTo>
                    <a:pt x="62484" y="114300"/>
                  </a:lnTo>
                  <a:close/>
                </a:path>
                <a:path w="215265" h="304800">
                  <a:moveTo>
                    <a:pt x="129540" y="76200"/>
                  </a:moveTo>
                  <a:lnTo>
                    <a:pt x="124968" y="71628"/>
                  </a:lnTo>
                  <a:lnTo>
                    <a:pt x="118872" y="68580"/>
                  </a:lnTo>
                  <a:lnTo>
                    <a:pt x="120396" y="68580"/>
                  </a:lnTo>
                  <a:lnTo>
                    <a:pt x="112776" y="67056"/>
                  </a:lnTo>
                  <a:lnTo>
                    <a:pt x="141351" y="67056"/>
                  </a:lnTo>
                  <a:lnTo>
                    <a:pt x="144780" y="71628"/>
                  </a:lnTo>
                  <a:lnTo>
                    <a:pt x="144780" y="73152"/>
                  </a:lnTo>
                  <a:lnTo>
                    <a:pt x="145542" y="74676"/>
                  </a:lnTo>
                  <a:lnTo>
                    <a:pt x="129540" y="74676"/>
                  </a:lnTo>
                  <a:lnTo>
                    <a:pt x="129540" y="76200"/>
                  </a:lnTo>
                  <a:close/>
                </a:path>
                <a:path w="215265" h="304800">
                  <a:moveTo>
                    <a:pt x="92964" y="70104"/>
                  </a:moveTo>
                  <a:lnTo>
                    <a:pt x="94488" y="68580"/>
                  </a:lnTo>
                  <a:lnTo>
                    <a:pt x="96774" y="68580"/>
                  </a:lnTo>
                  <a:lnTo>
                    <a:pt x="92964" y="70104"/>
                  </a:lnTo>
                  <a:close/>
                </a:path>
                <a:path w="215265" h="304800">
                  <a:moveTo>
                    <a:pt x="88392" y="73152"/>
                  </a:moveTo>
                  <a:lnTo>
                    <a:pt x="89916" y="71628"/>
                  </a:lnTo>
                  <a:lnTo>
                    <a:pt x="89262" y="72498"/>
                  </a:lnTo>
                  <a:lnTo>
                    <a:pt x="88392" y="73152"/>
                  </a:lnTo>
                  <a:close/>
                </a:path>
                <a:path w="215265" h="304800">
                  <a:moveTo>
                    <a:pt x="89262" y="72498"/>
                  </a:moveTo>
                  <a:lnTo>
                    <a:pt x="89916" y="71628"/>
                  </a:lnTo>
                  <a:lnTo>
                    <a:pt x="90424" y="71628"/>
                  </a:lnTo>
                  <a:lnTo>
                    <a:pt x="89262" y="72498"/>
                  </a:lnTo>
                  <a:close/>
                </a:path>
                <a:path w="215265" h="304800">
                  <a:moveTo>
                    <a:pt x="88773" y="73152"/>
                  </a:moveTo>
                  <a:lnTo>
                    <a:pt x="88392" y="73152"/>
                  </a:lnTo>
                  <a:lnTo>
                    <a:pt x="89262" y="72498"/>
                  </a:lnTo>
                  <a:lnTo>
                    <a:pt x="88773" y="73152"/>
                  </a:lnTo>
                  <a:close/>
                </a:path>
                <a:path w="215265" h="304800">
                  <a:moveTo>
                    <a:pt x="149352" y="80772"/>
                  </a:moveTo>
                  <a:lnTo>
                    <a:pt x="134112" y="80772"/>
                  </a:lnTo>
                  <a:lnTo>
                    <a:pt x="129540" y="74676"/>
                  </a:lnTo>
                  <a:lnTo>
                    <a:pt x="145542" y="74676"/>
                  </a:lnTo>
                  <a:lnTo>
                    <a:pt x="147828" y="79248"/>
                  </a:lnTo>
                  <a:lnTo>
                    <a:pt x="149352" y="79248"/>
                  </a:lnTo>
                  <a:lnTo>
                    <a:pt x="149352" y="80772"/>
                  </a:lnTo>
                  <a:close/>
                </a:path>
                <a:path w="215265" h="304800">
                  <a:moveTo>
                    <a:pt x="85953" y="77724"/>
                  </a:moveTo>
                  <a:lnTo>
                    <a:pt x="85344" y="77724"/>
                  </a:lnTo>
                  <a:lnTo>
                    <a:pt x="86868" y="76200"/>
                  </a:lnTo>
                  <a:lnTo>
                    <a:pt x="85953" y="77724"/>
                  </a:lnTo>
                  <a:close/>
                </a:path>
                <a:path w="215265" h="304800">
                  <a:moveTo>
                    <a:pt x="135636" y="85344"/>
                  </a:moveTo>
                  <a:lnTo>
                    <a:pt x="132588" y="79248"/>
                  </a:lnTo>
                  <a:lnTo>
                    <a:pt x="134112" y="80772"/>
                  </a:lnTo>
                  <a:lnTo>
                    <a:pt x="149352" y="80772"/>
                  </a:lnTo>
                  <a:lnTo>
                    <a:pt x="149961" y="83820"/>
                  </a:lnTo>
                  <a:lnTo>
                    <a:pt x="135636" y="83820"/>
                  </a:lnTo>
                  <a:lnTo>
                    <a:pt x="135636" y="85344"/>
                  </a:lnTo>
                  <a:close/>
                </a:path>
                <a:path w="215265" h="304800">
                  <a:moveTo>
                    <a:pt x="82296" y="83820"/>
                  </a:moveTo>
                  <a:lnTo>
                    <a:pt x="82296" y="82296"/>
                  </a:lnTo>
                  <a:lnTo>
                    <a:pt x="83210" y="82296"/>
                  </a:lnTo>
                  <a:lnTo>
                    <a:pt x="82296" y="83820"/>
                  </a:lnTo>
                  <a:close/>
                </a:path>
                <a:path w="215265" h="304800">
                  <a:moveTo>
                    <a:pt x="137160" y="91440"/>
                  </a:moveTo>
                  <a:lnTo>
                    <a:pt x="135636" y="83820"/>
                  </a:lnTo>
                  <a:lnTo>
                    <a:pt x="149961" y="83820"/>
                  </a:lnTo>
                  <a:lnTo>
                    <a:pt x="150876" y="88392"/>
                  </a:lnTo>
                  <a:lnTo>
                    <a:pt x="151130" y="89916"/>
                  </a:lnTo>
                  <a:lnTo>
                    <a:pt x="137160" y="89916"/>
                  </a:lnTo>
                  <a:lnTo>
                    <a:pt x="137160" y="91440"/>
                  </a:lnTo>
                  <a:close/>
                </a:path>
                <a:path w="215265" h="304800">
                  <a:moveTo>
                    <a:pt x="211836" y="304800"/>
                  </a:moveTo>
                  <a:lnTo>
                    <a:pt x="6096" y="304800"/>
                  </a:lnTo>
                  <a:lnTo>
                    <a:pt x="3048" y="303276"/>
                  </a:lnTo>
                  <a:lnTo>
                    <a:pt x="3048" y="301752"/>
                  </a:lnTo>
                  <a:lnTo>
                    <a:pt x="1524" y="298704"/>
                  </a:lnTo>
                  <a:lnTo>
                    <a:pt x="1524" y="295656"/>
                  </a:lnTo>
                  <a:lnTo>
                    <a:pt x="3048" y="294132"/>
                  </a:lnTo>
                  <a:lnTo>
                    <a:pt x="100584" y="170688"/>
                  </a:lnTo>
                  <a:lnTo>
                    <a:pt x="109728" y="156972"/>
                  </a:lnTo>
                  <a:lnTo>
                    <a:pt x="118872" y="146304"/>
                  </a:lnTo>
                  <a:lnTo>
                    <a:pt x="124968" y="135636"/>
                  </a:lnTo>
                  <a:lnTo>
                    <a:pt x="129540" y="126492"/>
                  </a:lnTo>
                  <a:lnTo>
                    <a:pt x="134112" y="118872"/>
                  </a:lnTo>
                  <a:lnTo>
                    <a:pt x="137160" y="111252"/>
                  </a:lnTo>
                  <a:lnTo>
                    <a:pt x="137160" y="103632"/>
                  </a:lnTo>
                  <a:lnTo>
                    <a:pt x="138684" y="97536"/>
                  </a:lnTo>
                  <a:lnTo>
                    <a:pt x="137160" y="89916"/>
                  </a:lnTo>
                  <a:lnTo>
                    <a:pt x="151130" y="89916"/>
                  </a:lnTo>
                  <a:lnTo>
                    <a:pt x="152400" y="97536"/>
                  </a:lnTo>
                  <a:lnTo>
                    <a:pt x="149352" y="115824"/>
                  </a:lnTo>
                  <a:lnTo>
                    <a:pt x="146304" y="124968"/>
                  </a:lnTo>
                  <a:lnTo>
                    <a:pt x="137160" y="143256"/>
                  </a:lnTo>
                  <a:lnTo>
                    <a:pt x="129540" y="153924"/>
                  </a:lnTo>
                  <a:lnTo>
                    <a:pt x="121920" y="166116"/>
                  </a:lnTo>
                  <a:lnTo>
                    <a:pt x="111252" y="179832"/>
                  </a:lnTo>
                  <a:lnTo>
                    <a:pt x="23349" y="291084"/>
                  </a:lnTo>
                  <a:lnTo>
                    <a:pt x="9144" y="291084"/>
                  </a:lnTo>
                  <a:lnTo>
                    <a:pt x="13716" y="303276"/>
                  </a:lnTo>
                  <a:lnTo>
                    <a:pt x="213360" y="303276"/>
                  </a:lnTo>
                  <a:lnTo>
                    <a:pt x="211836" y="304800"/>
                  </a:lnTo>
                  <a:close/>
                </a:path>
                <a:path w="215265" h="304800">
                  <a:moveTo>
                    <a:pt x="13716" y="115824"/>
                  </a:moveTo>
                  <a:lnTo>
                    <a:pt x="6096" y="108204"/>
                  </a:lnTo>
                  <a:lnTo>
                    <a:pt x="13716" y="108204"/>
                  </a:lnTo>
                  <a:lnTo>
                    <a:pt x="13716" y="115824"/>
                  </a:lnTo>
                  <a:close/>
                </a:path>
                <a:path w="215265" h="304800">
                  <a:moveTo>
                    <a:pt x="76200" y="115824"/>
                  </a:moveTo>
                  <a:lnTo>
                    <a:pt x="13716" y="115824"/>
                  </a:lnTo>
                  <a:lnTo>
                    <a:pt x="13716" y="108204"/>
                  </a:lnTo>
                  <a:lnTo>
                    <a:pt x="63161" y="108204"/>
                  </a:lnTo>
                  <a:lnTo>
                    <a:pt x="62484" y="114300"/>
                  </a:lnTo>
                  <a:lnTo>
                    <a:pt x="76390" y="114300"/>
                  </a:lnTo>
                  <a:lnTo>
                    <a:pt x="76200" y="115824"/>
                  </a:lnTo>
                  <a:close/>
                </a:path>
                <a:path w="215265" h="304800">
                  <a:moveTo>
                    <a:pt x="76390" y="114300"/>
                  </a:moveTo>
                  <a:lnTo>
                    <a:pt x="62484" y="114300"/>
                  </a:lnTo>
                  <a:lnTo>
                    <a:pt x="70104" y="108204"/>
                  </a:lnTo>
                  <a:lnTo>
                    <a:pt x="77152" y="108204"/>
                  </a:lnTo>
                  <a:lnTo>
                    <a:pt x="76390" y="114300"/>
                  </a:lnTo>
                  <a:close/>
                </a:path>
                <a:path w="215265" h="304800">
                  <a:moveTo>
                    <a:pt x="131064" y="249936"/>
                  </a:moveTo>
                  <a:lnTo>
                    <a:pt x="126492" y="237744"/>
                  </a:lnTo>
                  <a:lnTo>
                    <a:pt x="141224" y="237744"/>
                  </a:lnTo>
                  <a:lnTo>
                    <a:pt x="140208" y="239268"/>
                  </a:lnTo>
                  <a:lnTo>
                    <a:pt x="131064" y="249936"/>
                  </a:lnTo>
                  <a:close/>
                </a:path>
                <a:path w="215265" h="304800">
                  <a:moveTo>
                    <a:pt x="201168" y="249936"/>
                  </a:moveTo>
                  <a:lnTo>
                    <a:pt x="131064" y="249936"/>
                  </a:lnTo>
                  <a:lnTo>
                    <a:pt x="140208" y="239268"/>
                  </a:lnTo>
                  <a:lnTo>
                    <a:pt x="141224" y="237744"/>
                  </a:lnTo>
                  <a:lnTo>
                    <a:pt x="211836" y="237744"/>
                  </a:lnTo>
                  <a:lnTo>
                    <a:pt x="214884" y="240792"/>
                  </a:lnTo>
                  <a:lnTo>
                    <a:pt x="214884" y="245364"/>
                  </a:lnTo>
                  <a:lnTo>
                    <a:pt x="201168" y="245364"/>
                  </a:lnTo>
                  <a:lnTo>
                    <a:pt x="201168" y="249936"/>
                  </a:lnTo>
                  <a:close/>
                </a:path>
                <a:path w="215265" h="304800">
                  <a:moveTo>
                    <a:pt x="201168" y="298704"/>
                  </a:moveTo>
                  <a:lnTo>
                    <a:pt x="201168" y="245364"/>
                  </a:lnTo>
                  <a:lnTo>
                    <a:pt x="207264" y="251460"/>
                  </a:lnTo>
                  <a:lnTo>
                    <a:pt x="214884" y="251460"/>
                  </a:lnTo>
                  <a:lnTo>
                    <a:pt x="214884" y="291084"/>
                  </a:lnTo>
                  <a:lnTo>
                    <a:pt x="207264" y="291084"/>
                  </a:lnTo>
                  <a:lnTo>
                    <a:pt x="201168" y="298704"/>
                  </a:lnTo>
                  <a:close/>
                </a:path>
                <a:path w="215265" h="304800">
                  <a:moveTo>
                    <a:pt x="214884" y="251460"/>
                  </a:moveTo>
                  <a:lnTo>
                    <a:pt x="207264" y="251460"/>
                  </a:lnTo>
                  <a:lnTo>
                    <a:pt x="201168" y="245364"/>
                  </a:lnTo>
                  <a:lnTo>
                    <a:pt x="214884" y="245364"/>
                  </a:lnTo>
                  <a:lnTo>
                    <a:pt x="214884" y="251460"/>
                  </a:lnTo>
                  <a:close/>
                </a:path>
                <a:path w="215265" h="304800">
                  <a:moveTo>
                    <a:pt x="13716" y="303276"/>
                  </a:moveTo>
                  <a:lnTo>
                    <a:pt x="9144" y="291084"/>
                  </a:lnTo>
                  <a:lnTo>
                    <a:pt x="23349" y="291084"/>
                  </a:lnTo>
                  <a:lnTo>
                    <a:pt x="13716" y="303276"/>
                  </a:lnTo>
                  <a:close/>
                </a:path>
                <a:path w="215265" h="304800">
                  <a:moveTo>
                    <a:pt x="213360" y="303276"/>
                  </a:moveTo>
                  <a:lnTo>
                    <a:pt x="13716" y="303276"/>
                  </a:lnTo>
                  <a:lnTo>
                    <a:pt x="23349" y="291084"/>
                  </a:lnTo>
                  <a:lnTo>
                    <a:pt x="201168" y="291084"/>
                  </a:lnTo>
                  <a:lnTo>
                    <a:pt x="201168" y="298704"/>
                  </a:lnTo>
                  <a:lnTo>
                    <a:pt x="214884" y="298704"/>
                  </a:lnTo>
                  <a:lnTo>
                    <a:pt x="214884" y="301752"/>
                  </a:lnTo>
                  <a:lnTo>
                    <a:pt x="213360" y="303276"/>
                  </a:lnTo>
                  <a:close/>
                </a:path>
                <a:path w="215265" h="304800">
                  <a:moveTo>
                    <a:pt x="214884" y="298704"/>
                  </a:moveTo>
                  <a:lnTo>
                    <a:pt x="201168" y="298704"/>
                  </a:lnTo>
                  <a:lnTo>
                    <a:pt x="207264" y="291084"/>
                  </a:lnTo>
                  <a:lnTo>
                    <a:pt x="214884" y="291084"/>
                  </a:lnTo>
                  <a:lnTo>
                    <a:pt x="214884" y="29870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10170" y="1908239"/>
            <a:ext cx="8008620" cy="23418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-16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b="1" i="1" spc="-50" dirty="0">
                <a:solidFill>
                  <a:srgbClr val="DFE6CF"/>
                </a:solidFill>
                <a:latin typeface="Arial"/>
                <a:cs typeface="Arial"/>
              </a:rPr>
              <a:t>2 </a:t>
            </a:r>
            <a:r>
              <a:rPr sz="2000" b="1" i="1" spc="-250" dirty="0">
                <a:solidFill>
                  <a:srgbClr val="DFE6CF"/>
                </a:solidFill>
                <a:latin typeface="Arial"/>
                <a:cs typeface="Arial"/>
              </a:rPr>
              <a:t>: </a:t>
            </a:r>
            <a:r>
              <a:rPr sz="2000" spc="-160" dirty="0">
                <a:solidFill>
                  <a:srgbClr val="DFE6CF"/>
                </a:solidFill>
                <a:latin typeface="Arial"/>
                <a:cs typeface="Arial"/>
              </a:rPr>
              <a:t>Farmers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Markets </a:t>
            </a:r>
            <a:r>
              <a:rPr sz="2000" spc="-15" dirty="0">
                <a:solidFill>
                  <a:srgbClr val="DFE6CF"/>
                </a:solidFill>
                <a:latin typeface="Arial"/>
                <a:cs typeface="Arial"/>
              </a:rPr>
              <a:t>data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  <a:p>
            <a:pPr marL="285115" indent="-27305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7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Arial"/>
                <a:cs typeface="Arial"/>
              </a:rPr>
              <a:t>https://data.cityofnewyork.us/dataset/DOHMH-Farmers-Markets-and-</a:t>
            </a:r>
            <a:endParaRPr sz="2000">
              <a:latin typeface="Arial"/>
              <a:cs typeface="Arial"/>
            </a:endParaRP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8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Arial"/>
                <a:cs typeface="Arial"/>
              </a:rPr>
              <a:t>Food-Boxes/8vwk-6iz2</a:t>
            </a:r>
            <a:endParaRPr sz="2000">
              <a:latin typeface="Arial"/>
              <a:cs typeface="Arial"/>
            </a:endParaRPr>
          </a:p>
          <a:p>
            <a:pPr marL="286385" marR="5080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000" b="1" i="1" spc="-204" dirty="0">
                <a:solidFill>
                  <a:srgbClr val="DFE6CF"/>
                </a:solidFill>
                <a:latin typeface="Arial"/>
                <a:cs typeface="Arial"/>
              </a:rPr>
              <a:t>farmers' </a:t>
            </a:r>
            <a:r>
              <a:rPr sz="2000" b="1" i="1" spc="-220" dirty="0">
                <a:solidFill>
                  <a:srgbClr val="DFE6CF"/>
                </a:solidFill>
                <a:latin typeface="Arial"/>
                <a:cs typeface="Arial"/>
              </a:rPr>
              <a:t>market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is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often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defined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a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public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site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used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by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two </a:t>
            </a:r>
            <a:r>
              <a:rPr sz="2000" spc="-45" dirty="0">
                <a:solidFill>
                  <a:srgbClr val="DFE6CF"/>
                </a:solidFill>
                <a:latin typeface="Arial"/>
                <a:cs typeface="Arial"/>
              </a:rPr>
              <a:t>or </a:t>
            </a:r>
            <a:r>
              <a:rPr sz="2000" spc="-140" dirty="0">
                <a:solidFill>
                  <a:srgbClr val="DFE6CF"/>
                </a:solidFill>
                <a:latin typeface="Arial"/>
                <a:cs typeface="Arial"/>
              </a:rPr>
              <a:t>more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local  </a:t>
            </a:r>
            <a:r>
              <a:rPr sz="2000" spc="-55" dirty="0">
                <a:solidFill>
                  <a:srgbClr val="DFE6CF"/>
                </a:solidFill>
                <a:latin typeface="Arial"/>
                <a:cs typeface="Arial"/>
              </a:rPr>
              <a:t>or </a:t>
            </a:r>
            <a:r>
              <a:rPr sz="2000" spc="-60" dirty="0">
                <a:solidFill>
                  <a:srgbClr val="DFE6CF"/>
                </a:solidFill>
                <a:latin typeface="Arial"/>
                <a:cs typeface="Arial"/>
              </a:rPr>
              <a:t>regional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producers </a:t>
            </a:r>
            <a:r>
              <a:rPr sz="2000" spc="-10" dirty="0">
                <a:solidFill>
                  <a:srgbClr val="DFE6CF"/>
                </a:solidFill>
                <a:latin typeface="Arial"/>
                <a:cs typeface="Arial"/>
              </a:rPr>
              <a:t>for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direct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sale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Arial"/>
                <a:cs typeface="Arial"/>
              </a:rPr>
              <a:t>farm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products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204" dirty="0">
                <a:solidFill>
                  <a:srgbClr val="DFE6CF"/>
                </a:solidFill>
                <a:latin typeface="Arial"/>
                <a:cs typeface="Arial"/>
              </a:rPr>
              <a:t>consumers. </a:t>
            </a: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In  </a:t>
            </a:r>
            <a:r>
              <a:rPr sz="2000" spc="-50" dirty="0">
                <a:solidFill>
                  <a:srgbClr val="DFE6CF"/>
                </a:solidFill>
                <a:latin typeface="Arial"/>
                <a:cs typeface="Arial"/>
              </a:rPr>
              <a:t>addition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to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fresh </a:t>
            </a:r>
            <a:r>
              <a:rPr sz="2000" spc="-75" dirty="0">
                <a:solidFill>
                  <a:srgbClr val="DFE6CF"/>
                </a:solidFill>
                <a:latin typeface="Arial"/>
                <a:cs typeface="Arial"/>
              </a:rPr>
              <a:t>fruits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vegetables, </a:t>
            </a:r>
            <a:r>
              <a:rPr sz="2000" spc="-135" dirty="0">
                <a:solidFill>
                  <a:srgbClr val="DFE6CF"/>
                </a:solidFill>
                <a:latin typeface="Arial"/>
                <a:cs typeface="Arial"/>
              </a:rPr>
              <a:t>markets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may </a:t>
            </a:r>
            <a:r>
              <a:rPr sz="2000" spc="-114" dirty="0">
                <a:solidFill>
                  <a:srgbClr val="DFE6CF"/>
                </a:solidFill>
                <a:latin typeface="Arial"/>
                <a:cs typeface="Arial"/>
              </a:rPr>
              <a:t>sell </a:t>
            </a:r>
            <a:r>
              <a:rPr sz="2000" spc="-5" dirty="0">
                <a:solidFill>
                  <a:srgbClr val="DFE6CF"/>
                </a:solidFill>
                <a:latin typeface="Arial"/>
                <a:cs typeface="Arial"/>
              </a:rPr>
              <a:t>dairy </a:t>
            </a:r>
            <a:r>
              <a:rPr sz="2000" spc="-130" dirty="0">
                <a:solidFill>
                  <a:srgbClr val="DFE6CF"/>
                </a:solidFill>
                <a:latin typeface="Arial"/>
                <a:cs typeface="Arial"/>
              </a:rPr>
              <a:t>products,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fish,  meat,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baked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goods, </a:t>
            </a:r>
            <a:r>
              <a:rPr sz="2000" spc="-85" dirty="0">
                <a:solidFill>
                  <a:srgbClr val="DFE6CF"/>
                </a:solidFill>
                <a:latin typeface="Arial"/>
                <a:cs typeface="Arial"/>
              </a:rPr>
              <a:t>and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other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minimally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processed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foods.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2744" y="4494276"/>
            <a:ext cx="5916168" cy="2316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096768" y="1301496"/>
              <a:ext cx="3831336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94219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88123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79208" y="1309116"/>
              <a:ext cx="210312" cy="307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08608" y="1908239"/>
            <a:ext cx="6051550" cy="2768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575"/>
              </a:spcBef>
            </a:pPr>
            <a:r>
              <a:rPr sz="2000" b="1" i="1" spc="-165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b="1" i="1" spc="-50" dirty="0">
                <a:solidFill>
                  <a:srgbClr val="DFE6CF"/>
                </a:solidFill>
                <a:latin typeface="Arial"/>
                <a:cs typeface="Arial"/>
              </a:rPr>
              <a:t>3 </a:t>
            </a:r>
            <a:r>
              <a:rPr sz="2000" b="1" i="1" spc="-250" dirty="0">
                <a:solidFill>
                  <a:srgbClr val="DFE6CF"/>
                </a:solidFill>
                <a:latin typeface="Arial"/>
                <a:cs typeface="Arial"/>
              </a:rPr>
              <a:t>: </a:t>
            </a:r>
            <a:r>
              <a:rPr sz="2000" spc="-70" dirty="0">
                <a:solidFill>
                  <a:srgbClr val="DFE6CF"/>
                </a:solidFill>
                <a:latin typeface="Arial"/>
                <a:cs typeface="Arial"/>
              </a:rPr>
              <a:t>Data </a:t>
            </a:r>
            <a:r>
              <a:rPr sz="2000" spc="-95" dirty="0">
                <a:solidFill>
                  <a:srgbClr val="DFE6CF"/>
                </a:solidFill>
                <a:latin typeface="Arial"/>
                <a:cs typeface="Arial"/>
              </a:rPr>
              <a:t>from </a:t>
            </a:r>
            <a:r>
              <a:rPr sz="2000" spc="-20" dirty="0">
                <a:solidFill>
                  <a:srgbClr val="DFE6CF"/>
                </a:solidFill>
                <a:latin typeface="Arial"/>
                <a:cs typeface="Arial"/>
              </a:rPr>
              <a:t>Wikipedia </a:t>
            </a:r>
            <a:r>
              <a:rPr sz="2000" spc="-100" dirty="0">
                <a:solidFill>
                  <a:srgbClr val="DFE6CF"/>
                </a:solidFill>
                <a:latin typeface="Arial"/>
                <a:cs typeface="Arial"/>
              </a:rPr>
              <a:t>pages </a:t>
            </a:r>
            <a:r>
              <a:rPr sz="2000" spc="-175" dirty="0">
                <a:solidFill>
                  <a:srgbClr val="DFE6CF"/>
                </a:solidFill>
                <a:latin typeface="Arial"/>
                <a:cs typeface="Arial"/>
              </a:rPr>
              <a:t>as </a:t>
            </a:r>
            <a:r>
              <a:rPr sz="2000" spc="-105" dirty="0">
                <a:solidFill>
                  <a:srgbClr val="DFE6CF"/>
                </a:solidFill>
                <a:latin typeface="Arial"/>
                <a:cs typeface="Arial"/>
              </a:rPr>
              <a:t>given </a:t>
            </a:r>
            <a:r>
              <a:rPr sz="2000" spc="-80" dirty="0">
                <a:solidFill>
                  <a:srgbClr val="DFE6CF"/>
                </a:solidFill>
                <a:latin typeface="Arial"/>
                <a:cs typeface="Arial"/>
              </a:rPr>
              <a:t>below</a:t>
            </a:r>
            <a:r>
              <a:rPr sz="2000" spc="-32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8290" algn="l"/>
                <a:tab pos="288925" algn="l"/>
              </a:tabLst>
            </a:pP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</a:t>
            </a:r>
            <a:r>
              <a:rPr sz="2000" spc="7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rgbClr val="DFE6CF"/>
                </a:solidFill>
                <a:latin typeface="Arial"/>
                <a:cs typeface="Arial"/>
              </a:rPr>
              <a:t>Population</a:t>
            </a:r>
            <a:endParaRPr sz="2000">
              <a:latin typeface="Arial"/>
              <a:cs typeface="Arial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8290" algn="l"/>
                <a:tab pos="288925" algn="l"/>
              </a:tabLst>
            </a:pP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</a:t>
            </a:r>
            <a:r>
              <a:rPr sz="2000" spc="185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140" dirty="0">
                <a:solidFill>
                  <a:srgbClr val="DFE6CF"/>
                </a:solidFill>
                <a:latin typeface="Arial"/>
                <a:cs typeface="Arial"/>
              </a:rPr>
              <a:t>Demographics</a:t>
            </a:r>
            <a:endParaRPr sz="2000">
              <a:latin typeface="Arial"/>
              <a:cs typeface="Arial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8290" algn="l"/>
                <a:tab pos="288925" algn="l"/>
              </a:tabLst>
            </a:pPr>
            <a:r>
              <a:rPr sz="2000" spc="-170" dirty="0">
                <a:solidFill>
                  <a:srgbClr val="DFE6CF"/>
                </a:solidFill>
                <a:latin typeface="Arial"/>
                <a:cs typeface="Arial"/>
              </a:rPr>
              <a:t>Cuisine </a:t>
            </a:r>
            <a:r>
              <a:rPr sz="2000" dirty="0">
                <a:solidFill>
                  <a:srgbClr val="DFE6CF"/>
                </a:solidFill>
                <a:latin typeface="Arial"/>
                <a:cs typeface="Arial"/>
              </a:rPr>
              <a:t>of </a:t>
            </a:r>
            <a:r>
              <a:rPr sz="2000" spc="-125" dirty="0">
                <a:solidFill>
                  <a:srgbClr val="DFE6CF"/>
                </a:solidFill>
                <a:latin typeface="Arial"/>
                <a:cs typeface="Arial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Arial"/>
                <a:cs typeface="Arial"/>
              </a:rPr>
              <a:t>York</a:t>
            </a:r>
            <a:r>
              <a:rPr sz="2000" spc="-140" dirty="0">
                <a:solidFill>
                  <a:srgbClr val="DFE6CF"/>
                </a:solidFill>
                <a:latin typeface="Arial"/>
                <a:cs typeface="Arial"/>
              </a:rPr>
              <a:t> </a:t>
            </a:r>
            <a:r>
              <a:rPr sz="2000" spc="-65" dirty="0">
                <a:solidFill>
                  <a:srgbClr val="DFE6CF"/>
                </a:solidFill>
                <a:latin typeface="Arial"/>
                <a:cs typeface="Arial"/>
              </a:rPr>
              <a:t>city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4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Arial"/>
                <a:cs typeface="Arial"/>
              </a:rPr>
              <a:t>https://en.wikipedia.org/wiki/New_York_City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7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Arial"/>
                <a:cs typeface="Arial"/>
              </a:rPr>
              <a:t>https://en.wikipedia.org/wiki/Economy_of_New_York_City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Arial"/>
                <a:cs typeface="Arial"/>
              </a:rPr>
              <a:t>https://en.wikipedia.org/wiki/Portal:New_York_City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6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Arial"/>
                <a:cs typeface="Arial"/>
              </a:rPr>
              <a:t>https://en.wikipedia.org/wiki/Cuisine_of_New_York_City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62655" y="4855464"/>
            <a:ext cx="4764024" cy="1955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10</TotalTime>
  <Words>1698</Words>
  <Application>Microsoft Office PowerPoint</Application>
  <PresentationFormat>Custom</PresentationFormat>
  <Paragraphs>122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Century Gothic</vt:lpstr>
      <vt:lpstr>Times New Roman</vt:lpstr>
      <vt:lpstr>Trebuchet MS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Brooklyn and Manhattan Venues data</vt:lpstr>
      <vt:lpstr>Brooklyn and Manhattan Venues Visualization : Generated the  below Brooklyn and Manhattan Venues Visualization. The  "BM_venues" dataframe has 9708 venues and 397 unique venue  types.</vt:lpstr>
      <vt:lpstr>Bronx, Queens and Staten Island Venues data</vt:lpstr>
      <vt:lpstr>Bronx, Queens and Staten Island Venues Visualization : The  "BQS_venues" dataframe has 10805 venues and 387 unique  venue types.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Battle of Neighborhoods-Presentation.pptx</dc:title>
  <dc:creator>DELL</dc:creator>
  <cp:lastModifiedBy>Vijay Sista</cp:lastModifiedBy>
  <cp:revision>2</cp:revision>
  <dcterms:created xsi:type="dcterms:W3CDTF">2020-12-08T17:16:20Z</dcterms:created>
  <dcterms:modified xsi:type="dcterms:W3CDTF">2020-12-08T17:27:45Z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2018-12-21T00:00:00Z</vt:filetime>
  </property>
  <property fmtid="{D5CDD505-2E9C-101B-9397-08002B2CF9AE}" pid="3" name="LastSaved">
    <vt:filetime>2020-12-08T00:00:00Z</vt:filetime>
  </property>
</Properties>
</file>